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8" r:id="rId2"/>
    <p:sldId id="316" r:id="rId3"/>
    <p:sldId id="369" r:id="rId4"/>
    <p:sldId id="364" r:id="rId5"/>
    <p:sldId id="366" r:id="rId6"/>
    <p:sldId id="373" r:id="rId7"/>
    <p:sldId id="374" r:id="rId8"/>
    <p:sldId id="375" r:id="rId9"/>
    <p:sldId id="377" r:id="rId10"/>
    <p:sldId id="378" r:id="rId11"/>
    <p:sldId id="379" r:id="rId12"/>
    <p:sldId id="371" r:id="rId13"/>
    <p:sldId id="372" r:id="rId14"/>
    <p:sldId id="380" r:id="rId15"/>
    <p:sldId id="381" r:id="rId16"/>
    <p:sldId id="383" r:id="rId17"/>
    <p:sldId id="370" r:id="rId18"/>
    <p:sldId id="382" r:id="rId19"/>
    <p:sldId id="368" r:id="rId20"/>
    <p:sldId id="367" r:id="rId21"/>
    <p:sldId id="384" r:id="rId22"/>
    <p:sldId id="390" r:id="rId23"/>
    <p:sldId id="385" r:id="rId24"/>
    <p:sldId id="389" r:id="rId25"/>
    <p:sldId id="386" r:id="rId26"/>
    <p:sldId id="387" r:id="rId27"/>
    <p:sldId id="388" r:id="rId28"/>
    <p:sldId id="363" r:id="rId2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04E"/>
    <a:srgbClr val="E26E2E"/>
    <a:srgbClr val="009900"/>
    <a:srgbClr val="1B10B0"/>
    <a:srgbClr val="877339"/>
    <a:srgbClr val="BA0687"/>
    <a:srgbClr val="FF0000"/>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outlineView">
  <p:normalViewPr showOutlineIcons="0">
    <p:restoredLeft sz="34551" autoAdjust="0"/>
    <p:restoredTop sz="86434" autoAdjust="0"/>
  </p:normalViewPr>
  <p:slideViewPr>
    <p:cSldViewPr>
      <p:cViewPr varScale="1">
        <p:scale>
          <a:sx n="45" d="100"/>
          <a:sy n="45" d="100"/>
        </p:scale>
        <p:origin x="60" y="888"/>
      </p:cViewPr>
      <p:guideLst>
        <p:guide orient="horz" pos="2160"/>
        <p:guide pos="2880"/>
      </p:guideLst>
    </p:cSldViewPr>
  </p:slideViewPr>
  <p:outlineViewPr>
    <p:cViewPr>
      <p:scale>
        <a:sx n="33" d="100"/>
        <a:sy n="33" d="100"/>
      </p:scale>
      <p:origin x="0" y="-540"/>
    </p:cViewPr>
  </p:outlineViewPr>
  <p:notesTextViewPr>
    <p:cViewPr>
      <p:scale>
        <a:sx n="100" d="100"/>
        <a:sy n="100" d="100"/>
      </p:scale>
      <p:origin x="0" y="0"/>
    </p:cViewPr>
  </p:notesTextViewPr>
  <p:sorterViewPr>
    <p:cViewPr>
      <p:scale>
        <a:sx n="66" d="100"/>
        <a:sy n="66" d="100"/>
      </p:scale>
      <p:origin x="0" y="674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F1B60B7-542A-403F-A8B2-C0123543DA5A}" type="datetimeFigureOut">
              <a:rPr lang="en-US" smtClean="0"/>
              <a:t>4/2/2018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EDC5912-9A15-4DFB-853F-4907FBC4C72D}" type="slidenum">
              <a:rPr lang="en-US" smtClean="0"/>
              <a:t>‹#›</a:t>
            </a:fld>
            <a:endParaRPr lang="en-US"/>
          </a:p>
        </p:txBody>
      </p:sp>
    </p:spTree>
    <p:extLst>
      <p:ext uri="{BB962C8B-B14F-4D97-AF65-F5344CB8AC3E}">
        <p14:creationId xmlns:p14="http://schemas.microsoft.com/office/powerpoint/2010/main" val="344030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4598172-D1B0-4949-804A-DB4EBB20547D}" type="slidenum">
              <a:rPr lang="en-US"/>
              <a:pPr/>
              <a:t>‹#›</a:t>
            </a:fld>
            <a:endParaRPr lang="en-US"/>
          </a:p>
        </p:txBody>
      </p:sp>
      <p:pic>
        <p:nvPicPr>
          <p:cNvPr id="7" name="Picture 6"/>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109460" y="13010"/>
            <a:ext cx="662940" cy="703580"/>
          </a:xfrm>
          <a:prstGeom prst="rect">
            <a:avLst/>
          </a:prstGeom>
          <a:noFill/>
          <a:ln>
            <a:noFill/>
          </a:ln>
        </p:spPr>
      </p:pic>
      <p:pic>
        <p:nvPicPr>
          <p:cNvPr id="8" name="Picture 7"/>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8023860" y="21624"/>
            <a:ext cx="1028700" cy="685800"/>
          </a:xfrm>
          <a:prstGeom prst="rect">
            <a:avLst/>
          </a:prstGeom>
          <a:noFill/>
          <a:ln>
            <a:noFill/>
          </a:ln>
        </p:spPr>
      </p:pic>
    </p:spTree>
    <p:extLst>
      <p:ext uri="{BB962C8B-B14F-4D97-AF65-F5344CB8AC3E}">
        <p14:creationId xmlns:p14="http://schemas.microsoft.com/office/powerpoint/2010/main" val="364003330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0EC5B71-F004-45EC-B422-50583B63651E}" type="slidenum">
              <a:rPr lang="en-US"/>
              <a:pPr/>
              <a:t>‹#›</a:t>
            </a:fld>
            <a:endParaRPr lang="en-US"/>
          </a:p>
        </p:txBody>
      </p:sp>
    </p:spTree>
    <p:extLst>
      <p:ext uri="{BB962C8B-B14F-4D97-AF65-F5344CB8AC3E}">
        <p14:creationId xmlns:p14="http://schemas.microsoft.com/office/powerpoint/2010/main" val="294753482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8848735-2DDC-4205-941A-6401DA88150E}" type="slidenum">
              <a:rPr lang="en-US"/>
              <a:pPr/>
              <a:t>‹#›</a:t>
            </a:fld>
            <a:endParaRPr lang="en-US"/>
          </a:p>
        </p:txBody>
      </p:sp>
    </p:spTree>
    <p:extLst>
      <p:ext uri="{BB962C8B-B14F-4D97-AF65-F5344CB8AC3E}">
        <p14:creationId xmlns:p14="http://schemas.microsoft.com/office/powerpoint/2010/main" val="217369772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390B5B7-F15C-4210-9E96-2DC0D523856B}" type="slidenum">
              <a:rPr lang="en-US"/>
              <a:pPr/>
              <a:t>‹#›</a:t>
            </a:fld>
            <a:endParaRPr lang="en-US"/>
          </a:p>
        </p:txBody>
      </p:sp>
    </p:spTree>
    <p:extLst>
      <p:ext uri="{BB962C8B-B14F-4D97-AF65-F5344CB8AC3E}">
        <p14:creationId xmlns:p14="http://schemas.microsoft.com/office/powerpoint/2010/main" val="170051747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B39918E-82C4-46EE-AFFE-35F2931C3B4E}" type="slidenum">
              <a:rPr lang="en-US"/>
              <a:pPr/>
              <a:t>‹#›</a:t>
            </a:fld>
            <a:endParaRPr lang="en-US"/>
          </a:p>
        </p:txBody>
      </p:sp>
    </p:spTree>
    <p:extLst>
      <p:ext uri="{BB962C8B-B14F-4D97-AF65-F5344CB8AC3E}">
        <p14:creationId xmlns:p14="http://schemas.microsoft.com/office/powerpoint/2010/main" val="96814215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5817F128-AB87-40D3-91F5-E8D2D4911240}" type="slidenum">
              <a:rPr lang="en-US"/>
              <a:pPr/>
              <a:t>‹#›</a:t>
            </a:fld>
            <a:endParaRPr lang="en-US"/>
          </a:p>
        </p:txBody>
      </p:sp>
    </p:spTree>
    <p:extLst>
      <p:ext uri="{BB962C8B-B14F-4D97-AF65-F5344CB8AC3E}">
        <p14:creationId xmlns:p14="http://schemas.microsoft.com/office/powerpoint/2010/main" val="180141253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A28A746E-5D8E-46A4-95D4-E817B93FE65F}" type="slidenum">
              <a:rPr lang="en-US"/>
              <a:pPr/>
              <a:t>‹#›</a:t>
            </a:fld>
            <a:endParaRPr lang="en-US"/>
          </a:p>
        </p:txBody>
      </p:sp>
    </p:spTree>
    <p:extLst>
      <p:ext uri="{BB962C8B-B14F-4D97-AF65-F5344CB8AC3E}">
        <p14:creationId xmlns:p14="http://schemas.microsoft.com/office/powerpoint/2010/main" val="74217439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7E8006E1-3323-4F0D-99E1-AB16C4E0CE03}" type="slidenum">
              <a:rPr lang="en-US"/>
              <a:pPr/>
              <a:t>‹#›</a:t>
            </a:fld>
            <a:endParaRPr lang="en-US"/>
          </a:p>
        </p:txBody>
      </p:sp>
    </p:spTree>
    <p:extLst>
      <p:ext uri="{BB962C8B-B14F-4D97-AF65-F5344CB8AC3E}">
        <p14:creationId xmlns:p14="http://schemas.microsoft.com/office/powerpoint/2010/main" val="335345770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F1DAF161-6D8C-436B-8B66-C520E250A5F9}" type="slidenum">
              <a:rPr lang="en-US"/>
              <a:pPr/>
              <a:t>‹#›</a:t>
            </a:fld>
            <a:endParaRPr lang="en-US"/>
          </a:p>
        </p:txBody>
      </p:sp>
    </p:spTree>
    <p:extLst>
      <p:ext uri="{BB962C8B-B14F-4D97-AF65-F5344CB8AC3E}">
        <p14:creationId xmlns:p14="http://schemas.microsoft.com/office/powerpoint/2010/main" val="228833441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D9D16F90-5C92-432B-9D06-E454A2C00AFB}" type="slidenum">
              <a:rPr lang="en-US"/>
              <a:pPr/>
              <a:t>‹#›</a:t>
            </a:fld>
            <a:endParaRPr lang="en-US"/>
          </a:p>
        </p:txBody>
      </p:sp>
    </p:spTree>
    <p:extLst>
      <p:ext uri="{BB962C8B-B14F-4D97-AF65-F5344CB8AC3E}">
        <p14:creationId xmlns:p14="http://schemas.microsoft.com/office/powerpoint/2010/main" val="354744290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48165C83-5359-4E39-9921-2C8A9F3FE8A6}" type="slidenum">
              <a:rPr lang="en-US"/>
              <a:pPr/>
              <a:t>‹#›</a:t>
            </a:fld>
            <a:endParaRPr lang="en-US"/>
          </a:p>
        </p:txBody>
      </p:sp>
    </p:spTree>
    <p:extLst>
      <p:ext uri="{BB962C8B-B14F-4D97-AF65-F5344CB8AC3E}">
        <p14:creationId xmlns:p14="http://schemas.microsoft.com/office/powerpoint/2010/main" val="231974590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507F9F28-9B7C-4D4F-9A38-71431083EC50}"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www.youtube.com/watch?v=UM5h_7mqdvE" TargetMode="External"/><Relationship Id="rId1" Type="http://schemas.openxmlformats.org/officeDocument/2006/relationships/slideLayout" Target="../slideLayouts/slideLayout1.xml"/><Relationship Id="rId4" Type="http://schemas.openxmlformats.org/officeDocument/2006/relationships/image" Target="../media/image6.wmf"/></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026"/>
          <p:cNvSpPr>
            <a:spLocks noGrp="1" noChangeArrowheads="1"/>
          </p:cNvSpPr>
          <p:nvPr>
            <p:ph type="ctrTitle"/>
          </p:nvPr>
        </p:nvSpPr>
        <p:spPr>
          <a:xfrm>
            <a:off x="762000" y="1905000"/>
            <a:ext cx="7696200" cy="1295400"/>
          </a:xfrm>
        </p:spPr>
        <p:txBody>
          <a:bodyPr/>
          <a:lstStyle/>
          <a:p>
            <a:r>
              <a:rPr lang="en-US" sz="6600" dirty="0" smtClean="0">
                <a:latin typeface="Arial Rounded MT Bold" pitchFamily="34" charset="0"/>
              </a:rPr>
              <a:t>2.4 Cyber-Safety</a:t>
            </a:r>
            <a:endParaRPr lang="en-US" sz="6600" dirty="0">
              <a:latin typeface="Arial Rounded MT Bold" pitchFamily="34" charset="0"/>
            </a:endParaRPr>
          </a:p>
        </p:txBody>
      </p:sp>
      <p:pic>
        <p:nvPicPr>
          <p:cNvPr id="7" name="Picture 6" title="Keyboard Close Up"/>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62800" y="5541603"/>
            <a:ext cx="1981200" cy="1316397"/>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1"/>
          <p:cNvSpPr>
            <a:spLocks noGrp="1" noChangeArrowheads="1"/>
          </p:cNvSpPr>
          <p:nvPr>
            <p:ph type="ctrTitle"/>
          </p:nvPr>
        </p:nvSpPr>
        <p:spPr>
          <a:xfrm>
            <a:off x="457200" y="1645920"/>
            <a:ext cx="8229600" cy="891540"/>
          </a:xfrm>
        </p:spPr>
        <p:txBody>
          <a:bodyPr lIns="0" tIns="0" rIns="0" bIns="0" anchor="t"/>
          <a:lstStyle/>
          <a:p>
            <a:pPr eaLnBrk="1" hangingPunct="1">
              <a:lnSpc>
                <a:spcPct val="95000"/>
              </a:lnSpc>
            </a:pPr>
            <a:r>
              <a:rPr lang="en-US" sz="4900" dirty="0" smtClean="0">
                <a:solidFill>
                  <a:schemeClr val="tx1"/>
                </a:solidFill>
                <a:latin typeface="Arial Rounded MT Bold" pitchFamily="34" charset="0"/>
              </a:rPr>
              <a:t>Protect Your Computer</a:t>
            </a:r>
            <a:endParaRPr lang="en-US" sz="4900" dirty="0">
              <a:solidFill>
                <a:schemeClr val="tx1"/>
              </a:solidFill>
              <a:latin typeface="Arial Rounded MT Bold" pitchFamily="34" charset="0"/>
            </a:endParaRPr>
          </a:p>
        </p:txBody>
      </p:sp>
      <p:sp>
        <p:nvSpPr>
          <p:cNvPr id="4101" name="Text Box 8"/>
          <p:cNvSpPr txBox="1">
            <a:spLocks noChangeArrowheads="1"/>
          </p:cNvSpPr>
          <p:nvPr/>
        </p:nvSpPr>
        <p:spPr bwMode="auto">
          <a:xfrm>
            <a:off x="914400" y="2743200"/>
            <a:ext cx="7315200" cy="16619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r>
              <a:rPr lang="en-US" sz="3600" dirty="0" smtClean="0">
                <a:latin typeface="Calibri" pitchFamily="34" charset="0"/>
                <a:cs typeface="Calibri" pitchFamily="34" charset="0"/>
              </a:rPr>
              <a:t>The patterns it looks for are based on the signatures, or definitions, of </a:t>
            </a:r>
            <a:r>
              <a:rPr lang="en-US" sz="3600" b="1" i="1" dirty="0" smtClean="0">
                <a:latin typeface="Calibri" pitchFamily="34" charset="0"/>
                <a:cs typeface="Calibri" pitchFamily="34" charset="0"/>
              </a:rPr>
              <a:t>known</a:t>
            </a:r>
            <a:r>
              <a:rPr lang="en-US" sz="3600" dirty="0" smtClean="0">
                <a:latin typeface="Calibri" pitchFamily="34" charset="0"/>
                <a:cs typeface="Calibri" pitchFamily="34" charset="0"/>
              </a:rPr>
              <a:t> viruses.</a:t>
            </a:r>
            <a:endParaRPr lang="en-US" sz="3600" dirty="0">
              <a:latin typeface="Calibri" pitchFamily="34" charset="0"/>
              <a:cs typeface="Calibri" pitchFamily="34" charset="0"/>
            </a:endParaRPr>
          </a:p>
        </p:txBody>
      </p:sp>
    </p:spTree>
    <p:extLst>
      <p:ext uri="{BB962C8B-B14F-4D97-AF65-F5344CB8AC3E}">
        <p14:creationId xmlns:p14="http://schemas.microsoft.com/office/powerpoint/2010/main" val="223784424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101"/>
                                        </p:tgtEl>
                                        <p:attrNameLst>
                                          <p:attrName>style.visibility</p:attrName>
                                        </p:attrNameLst>
                                      </p:cBhvr>
                                      <p:to>
                                        <p:strVal val="visible"/>
                                      </p:to>
                                    </p:set>
                                    <p:animEffect transition="in" filter="fade">
                                      <p:cBhvr>
                                        <p:cTn id="7" dur="1000"/>
                                        <p:tgtEl>
                                          <p:spTgt spid="4101"/>
                                        </p:tgtEl>
                                      </p:cBhvr>
                                    </p:animEffect>
                                    <p:anim calcmode="lin" valueType="num">
                                      <p:cBhvr>
                                        <p:cTn id="8" dur="1000" fill="hold"/>
                                        <p:tgtEl>
                                          <p:spTgt spid="4101"/>
                                        </p:tgtEl>
                                        <p:attrNameLst>
                                          <p:attrName>ppt_x</p:attrName>
                                        </p:attrNameLst>
                                      </p:cBhvr>
                                      <p:tavLst>
                                        <p:tav tm="0">
                                          <p:val>
                                            <p:strVal val="#ppt_x"/>
                                          </p:val>
                                        </p:tav>
                                        <p:tav tm="100000">
                                          <p:val>
                                            <p:strVal val="#ppt_x"/>
                                          </p:val>
                                        </p:tav>
                                      </p:tavLst>
                                    </p:anim>
                                    <p:anim calcmode="lin" valueType="num">
                                      <p:cBhvr>
                                        <p:cTn id="9" dur="1000" fill="hold"/>
                                        <p:tgtEl>
                                          <p:spTgt spid="410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1"/>
          <p:cNvSpPr>
            <a:spLocks noGrp="1" noChangeArrowheads="1"/>
          </p:cNvSpPr>
          <p:nvPr>
            <p:ph type="ctrTitle"/>
          </p:nvPr>
        </p:nvSpPr>
        <p:spPr>
          <a:xfrm>
            <a:off x="457200" y="1645920"/>
            <a:ext cx="8229600" cy="891540"/>
          </a:xfrm>
        </p:spPr>
        <p:txBody>
          <a:bodyPr lIns="0" tIns="0" rIns="0" bIns="0" anchor="t"/>
          <a:lstStyle/>
          <a:p>
            <a:pPr eaLnBrk="1" hangingPunct="1">
              <a:lnSpc>
                <a:spcPct val="95000"/>
              </a:lnSpc>
            </a:pPr>
            <a:r>
              <a:rPr lang="en-US" sz="4900" dirty="0" smtClean="0">
                <a:solidFill>
                  <a:schemeClr val="tx1"/>
                </a:solidFill>
                <a:latin typeface="Arial Rounded MT Bold" pitchFamily="34" charset="0"/>
              </a:rPr>
              <a:t>Protect Your Computer</a:t>
            </a:r>
            <a:endParaRPr lang="en-US" sz="4900" dirty="0">
              <a:solidFill>
                <a:schemeClr val="tx1"/>
              </a:solidFill>
              <a:latin typeface="Arial Rounded MT Bold" pitchFamily="34" charset="0"/>
            </a:endParaRPr>
          </a:p>
        </p:txBody>
      </p:sp>
      <p:sp>
        <p:nvSpPr>
          <p:cNvPr id="4101" name="Text Box 8"/>
          <p:cNvSpPr txBox="1">
            <a:spLocks noChangeArrowheads="1"/>
          </p:cNvSpPr>
          <p:nvPr/>
        </p:nvSpPr>
        <p:spPr bwMode="auto">
          <a:xfrm>
            <a:off x="914400" y="2743200"/>
            <a:ext cx="7315200" cy="22159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r>
              <a:rPr lang="en-US" sz="3600" dirty="0" smtClean="0">
                <a:latin typeface="Calibri" pitchFamily="34" charset="0"/>
                <a:cs typeface="Calibri" pitchFamily="34" charset="0"/>
              </a:rPr>
              <a:t>Virus authors are continually releasing new and updated viruses, so it is important that you have the latest definitions installed on your computer. </a:t>
            </a:r>
            <a:endParaRPr lang="en-US" sz="3600" dirty="0">
              <a:latin typeface="Calibri" pitchFamily="34" charset="0"/>
              <a:cs typeface="Calibri" pitchFamily="34" charset="0"/>
            </a:endParaRPr>
          </a:p>
        </p:txBody>
      </p:sp>
    </p:spTree>
    <p:extLst>
      <p:ext uri="{BB962C8B-B14F-4D97-AF65-F5344CB8AC3E}">
        <p14:creationId xmlns:p14="http://schemas.microsoft.com/office/powerpoint/2010/main" val="95472411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101"/>
                                        </p:tgtEl>
                                        <p:attrNameLst>
                                          <p:attrName>style.visibility</p:attrName>
                                        </p:attrNameLst>
                                      </p:cBhvr>
                                      <p:to>
                                        <p:strVal val="visible"/>
                                      </p:to>
                                    </p:set>
                                    <p:animEffect transition="in" filter="fade">
                                      <p:cBhvr>
                                        <p:cTn id="7" dur="1000"/>
                                        <p:tgtEl>
                                          <p:spTgt spid="4101"/>
                                        </p:tgtEl>
                                      </p:cBhvr>
                                    </p:animEffect>
                                    <p:anim calcmode="lin" valueType="num">
                                      <p:cBhvr>
                                        <p:cTn id="8" dur="1000" fill="hold"/>
                                        <p:tgtEl>
                                          <p:spTgt spid="4101"/>
                                        </p:tgtEl>
                                        <p:attrNameLst>
                                          <p:attrName>ppt_x</p:attrName>
                                        </p:attrNameLst>
                                      </p:cBhvr>
                                      <p:tavLst>
                                        <p:tav tm="0">
                                          <p:val>
                                            <p:strVal val="#ppt_x"/>
                                          </p:val>
                                        </p:tav>
                                        <p:tav tm="100000">
                                          <p:val>
                                            <p:strVal val="#ppt_x"/>
                                          </p:val>
                                        </p:tav>
                                      </p:tavLst>
                                    </p:anim>
                                    <p:anim calcmode="lin" valueType="num">
                                      <p:cBhvr>
                                        <p:cTn id="9" dur="1000" fill="hold"/>
                                        <p:tgtEl>
                                          <p:spTgt spid="410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1"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1"/>
          <p:cNvSpPr>
            <a:spLocks noGrp="1" noChangeArrowheads="1"/>
          </p:cNvSpPr>
          <p:nvPr>
            <p:ph type="ctrTitle"/>
          </p:nvPr>
        </p:nvSpPr>
        <p:spPr>
          <a:xfrm>
            <a:off x="457200" y="1645920"/>
            <a:ext cx="8229600" cy="891540"/>
          </a:xfrm>
        </p:spPr>
        <p:txBody>
          <a:bodyPr lIns="0" tIns="0" rIns="0" bIns="0" anchor="t"/>
          <a:lstStyle/>
          <a:p>
            <a:pPr eaLnBrk="1" hangingPunct="1">
              <a:lnSpc>
                <a:spcPct val="95000"/>
              </a:lnSpc>
            </a:pPr>
            <a:r>
              <a:rPr lang="en-US" sz="4900" dirty="0" smtClean="0">
                <a:solidFill>
                  <a:schemeClr val="tx1"/>
                </a:solidFill>
                <a:latin typeface="Arial Rounded MT Bold" pitchFamily="34" charset="0"/>
              </a:rPr>
              <a:t>Protect Your Computer</a:t>
            </a:r>
            <a:endParaRPr lang="en-US" sz="4900" dirty="0">
              <a:solidFill>
                <a:schemeClr val="tx1"/>
              </a:solidFill>
              <a:latin typeface="Arial Rounded MT Bold" pitchFamily="34" charset="0"/>
            </a:endParaRPr>
          </a:p>
        </p:txBody>
      </p:sp>
      <p:sp>
        <p:nvSpPr>
          <p:cNvPr id="4101" name="Text Box 8"/>
          <p:cNvSpPr txBox="1">
            <a:spLocks noChangeArrowheads="1"/>
          </p:cNvSpPr>
          <p:nvPr/>
        </p:nvSpPr>
        <p:spPr bwMode="auto">
          <a:xfrm>
            <a:off x="914400" y="2743200"/>
            <a:ext cx="7086600" cy="332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r>
              <a:rPr lang="en-US" sz="3600" b="1" dirty="0" smtClean="0">
                <a:latin typeface="Calibri" pitchFamily="34" charset="0"/>
                <a:cs typeface="Calibri" pitchFamily="34" charset="0"/>
              </a:rPr>
              <a:t>Automatic Scans</a:t>
            </a:r>
            <a:r>
              <a:rPr lang="en-US" sz="3600" dirty="0" smtClean="0">
                <a:latin typeface="Calibri" pitchFamily="34" charset="0"/>
                <a:cs typeface="Calibri" pitchFamily="34" charset="0"/>
              </a:rPr>
              <a:t> </a:t>
            </a:r>
            <a:r>
              <a:rPr lang="en-US" sz="3600" dirty="0">
                <a:latin typeface="Calibri" pitchFamily="34" charset="0"/>
                <a:cs typeface="Calibri" pitchFamily="34" charset="0"/>
              </a:rPr>
              <a:t>- </a:t>
            </a:r>
            <a:r>
              <a:rPr lang="en-US" sz="3600" dirty="0" smtClean="0">
                <a:latin typeface="Calibri" pitchFamily="34" charset="0"/>
                <a:cs typeface="Calibri" pitchFamily="34" charset="0"/>
              </a:rPr>
              <a:t>Depending what </a:t>
            </a:r>
            <a:r>
              <a:rPr lang="en-US" sz="3600" dirty="0">
                <a:latin typeface="Calibri" pitchFamily="34" charset="0"/>
                <a:cs typeface="Calibri" pitchFamily="34" charset="0"/>
              </a:rPr>
              <a:t>software you choose, you may be able to configure it to automatically scan specific files or directories and prompt you at set intervals to perform complete scans</a:t>
            </a:r>
            <a:r>
              <a:rPr lang="en-US" sz="3600" dirty="0" smtClean="0">
                <a:latin typeface="Calibri" pitchFamily="34" charset="0"/>
                <a:cs typeface="Calibri" pitchFamily="34" charset="0"/>
              </a:rPr>
              <a:t>.</a:t>
            </a:r>
            <a:endParaRPr lang="en-US" sz="3600" dirty="0">
              <a:latin typeface="Calibri" pitchFamily="34" charset="0"/>
              <a:cs typeface="Calibri" pitchFamily="34" charset="0"/>
            </a:endParaRPr>
          </a:p>
        </p:txBody>
      </p:sp>
    </p:spTree>
    <p:extLst>
      <p:ext uri="{BB962C8B-B14F-4D97-AF65-F5344CB8AC3E}">
        <p14:creationId xmlns:p14="http://schemas.microsoft.com/office/powerpoint/2010/main" val="313505093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101"/>
                                        </p:tgtEl>
                                        <p:attrNameLst>
                                          <p:attrName>style.visibility</p:attrName>
                                        </p:attrNameLst>
                                      </p:cBhvr>
                                      <p:to>
                                        <p:strVal val="visible"/>
                                      </p:to>
                                    </p:set>
                                    <p:animEffect transition="in" filter="fade">
                                      <p:cBhvr>
                                        <p:cTn id="7" dur="1000"/>
                                        <p:tgtEl>
                                          <p:spTgt spid="4101"/>
                                        </p:tgtEl>
                                      </p:cBhvr>
                                    </p:animEffect>
                                    <p:anim calcmode="lin" valueType="num">
                                      <p:cBhvr>
                                        <p:cTn id="8" dur="1000" fill="hold"/>
                                        <p:tgtEl>
                                          <p:spTgt spid="4101"/>
                                        </p:tgtEl>
                                        <p:attrNameLst>
                                          <p:attrName>ppt_x</p:attrName>
                                        </p:attrNameLst>
                                      </p:cBhvr>
                                      <p:tavLst>
                                        <p:tav tm="0">
                                          <p:val>
                                            <p:strVal val="#ppt_x"/>
                                          </p:val>
                                        </p:tav>
                                        <p:tav tm="100000">
                                          <p:val>
                                            <p:strVal val="#ppt_x"/>
                                          </p:val>
                                        </p:tav>
                                      </p:tavLst>
                                    </p:anim>
                                    <p:anim calcmode="lin" valueType="num">
                                      <p:cBhvr>
                                        <p:cTn id="9" dur="1000" fill="hold"/>
                                        <p:tgtEl>
                                          <p:spTgt spid="410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1"/>
          <p:cNvSpPr>
            <a:spLocks noGrp="1" noChangeArrowheads="1"/>
          </p:cNvSpPr>
          <p:nvPr>
            <p:ph type="ctrTitle"/>
          </p:nvPr>
        </p:nvSpPr>
        <p:spPr>
          <a:xfrm>
            <a:off x="457200" y="1645920"/>
            <a:ext cx="8229600" cy="891540"/>
          </a:xfrm>
        </p:spPr>
        <p:txBody>
          <a:bodyPr lIns="0" tIns="0" rIns="0" bIns="0" anchor="t"/>
          <a:lstStyle/>
          <a:p>
            <a:pPr eaLnBrk="1" hangingPunct="1">
              <a:lnSpc>
                <a:spcPct val="95000"/>
              </a:lnSpc>
            </a:pPr>
            <a:r>
              <a:rPr lang="en-US" sz="4900" dirty="0" smtClean="0">
                <a:solidFill>
                  <a:schemeClr val="tx1"/>
                </a:solidFill>
                <a:latin typeface="Arial Rounded MT Bold" pitchFamily="34" charset="0"/>
              </a:rPr>
              <a:t>Protect Your Computer</a:t>
            </a:r>
            <a:endParaRPr lang="en-US" sz="4900" dirty="0">
              <a:solidFill>
                <a:schemeClr val="tx1"/>
              </a:solidFill>
              <a:latin typeface="Arial Rounded MT Bold" pitchFamily="34" charset="0"/>
            </a:endParaRPr>
          </a:p>
        </p:txBody>
      </p:sp>
      <p:sp>
        <p:nvSpPr>
          <p:cNvPr id="4101" name="Text Box 8"/>
          <p:cNvSpPr txBox="1">
            <a:spLocks noChangeArrowheads="1"/>
          </p:cNvSpPr>
          <p:nvPr/>
        </p:nvSpPr>
        <p:spPr bwMode="auto">
          <a:xfrm>
            <a:off x="914400" y="2743200"/>
            <a:ext cx="7315200" cy="34470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r>
              <a:rPr lang="en-US" sz="3200" b="1" dirty="0" smtClean="0">
                <a:latin typeface="Calibri" pitchFamily="34" charset="0"/>
                <a:cs typeface="Calibri" pitchFamily="34" charset="0"/>
              </a:rPr>
              <a:t>Manual Scans</a:t>
            </a:r>
            <a:r>
              <a:rPr lang="en-US" sz="3200" dirty="0" smtClean="0">
                <a:latin typeface="Calibri" pitchFamily="34" charset="0"/>
                <a:cs typeface="Calibri" pitchFamily="34" charset="0"/>
              </a:rPr>
              <a:t> </a:t>
            </a:r>
            <a:r>
              <a:rPr lang="en-US" sz="3200" dirty="0">
                <a:latin typeface="Calibri" pitchFamily="34" charset="0"/>
                <a:cs typeface="Calibri" pitchFamily="34" charset="0"/>
              </a:rPr>
              <a:t>- It is also a good idea to manually scan files you receive from an outside source before opening them. This </a:t>
            </a:r>
            <a:r>
              <a:rPr lang="en-US" sz="3200" dirty="0" smtClean="0">
                <a:latin typeface="Calibri" pitchFamily="34" charset="0"/>
                <a:cs typeface="Calibri" pitchFamily="34" charset="0"/>
              </a:rPr>
              <a:t>would involve saving </a:t>
            </a:r>
            <a:r>
              <a:rPr lang="en-US" sz="3200" dirty="0">
                <a:latin typeface="Calibri" pitchFamily="34" charset="0"/>
                <a:cs typeface="Calibri" pitchFamily="34" charset="0"/>
              </a:rPr>
              <a:t>and scanning email attachments or web downloads rather than selecting the option to open </a:t>
            </a:r>
            <a:r>
              <a:rPr lang="en-US" sz="3200" dirty="0" smtClean="0">
                <a:latin typeface="Calibri" pitchFamily="34" charset="0"/>
                <a:cs typeface="Calibri" pitchFamily="34" charset="0"/>
              </a:rPr>
              <a:t>them</a:t>
            </a:r>
          </a:p>
          <a:p>
            <a:r>
              <a:rPr lang="en-US" sz="3200" dirty="0" smtClean="0">
                <a:latin typeface="Calibri" pitchFamily="34" charset="0"/>
                <a:cs typeface="Calibri" pitchFamily="34" charset="0"/>
              </a:rPr>
              <a:t>directly </a:t>
            </a:r>
            <a:r>
              <a:rPr lang="en-US" sz="3200" dirty="0">
                <a:latin typeface="Calibri" pitchFamily="34" charset="0"/>
                <a:cs typeface="Calibri" pitchFamily="34" charset="0"/>
              </a:rPr>
              <a:t>from the </a:t>
            </a:r>
            <a:r>
              <a:rPr lang="en-US" sz="3200" dirty="0" smtClean="0">
                <a:latin typeface="Calibri" pitchFamily="34" charset="0"/>
                <a:cs typeface="Calibri" pitchFamily="34" charset="0"/>
              </a:rPr>
              <a:t>source.</a:t>
            </a:r>
            <a:endParaRPr lang="en-US" sz="3200" dirty="0">
              <a:latin typeface="Calibri" pitchFamily="34" charset="0"/>
              <a:cs typeface="Calibri" pitchFamily="34" charset="0"/>
            </a:endParaRPr>
          </a:p>
        </p:txBody>
      </p:sp>
    </p:spTree>
    <p:extLst>
      <p:ext uri="{BB962C8B-B14F-4D97-AF65-F5344CB8AC3E}">
        <p14:creationId xmlns:p14="http://schemas.microsoft.com/office/powerpoint/2010/main" val="200973256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101"/>
                                        </p:tgtEl>
                                        <p:attrNameLst>
                                          <p:attrName>style.visibility</p:attrName>
                                        </p:attrNameLst>
                                      </p:cBhvr>
                                      <p:to>
                                        <p:strVal val="visible"/>
                                      </p:to>
                                    </p:set>
                                    <p:animEffect transition="in" filter="fade">
                                      <p:cBhvr>
                                        <p:cTn id="7" dur="1000"/>
                                        <p:tgtEl>
                                          <p:spTgt spid="4101"/>
                                        </p:tgtEl>
                                      </p:cBhvr>
                                    </p:animEffect>
                                    <p:anim calcmode="lin" valueType="num">
                                      <p:cBhvr>
                                        <p:cTn id="8" dur="1000" fill="hold"/>
                                        <p:tgtEl>
                                          <p:spTgt spid="4101"/>
                                        </p:tgtEl>
                                        <p:attrNameLst>
                                          <p:attrName>ppt_x</p:attrName>
                                        </p:attrNameLst>
                                      </p:cBhvr>
                                      <p:tavLst>
                                        <p:tav tm="0">
                                          <p:val>
                                            <p:strVal val="#ppt_x"/>
                                          </p:val>
                                        </p:tav>
                                        <p:tav tm="100000">
                                          <p:val>
                                            <p:strVal val="#ppt_x"/>
                                          </p:val>
                                        </p:tav>
                                      </p:tavLst>
                                    </p:anim>
                                    <p:anim calcmode="lin" valueType="num">
                                      <p:cBhvr>
                                        <p:cTn id="9" dur="1000" fill="hold"/>
                                        <p:tgtEl>
                                          <p:spTgt spid="410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1"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1"/>
          <p:cNvSpPr>
            <a:spLocks noGrp="1" noChangeArrowheads="1"/>
          </p:cNvSpPr>
          <p:nvPr>
            <p:ph type="ctrTitle"/>
          </p:nvPr>
        </p:nvSpPr>
        <p:spPr>
          <a:xfrm>
            <a:off x="457200" y="1645920"/>
            <a:ext cx="8229600" cy="891540"/>
          </a:xfrm>
        </p:spPr>
        <p:txBody>
          <a:bodyPr lIns="0" tIns="0" rIns="0" bIns="0" anchor="t"/>
          <a:lstStyle/>
          <a:p>
            <a:pPr eaLnBrk="1" hangingPunct="1">
              <a:lnSpc>
                <a:spcPct val="95000"/>
              </a:lnSpc>
            </a:pPr>
            <a:r>
              <a:rPr lang="en-US" sz="4900" dirty="0" smtClean="0">
                <a:solidFill>
                  <a:schemeClr val="tx1"/>
                </a:solidFill>
                <a:latin typeface="Arial Rounded MT Bold" pitchFamily="34" charset="0"/>
              </a:rPr>
              <a:t>Protect Your Computer</a:t>
            </a:r>
            <a:endParaRPr lang="en-US" sz="4900" dirty="0">
              <a:solidFill>
                <a:schemeClr val="tx1"/>
              </a:solidFill>
              <a:latin typeface="Arial Rounded MT Bold" pitchFamily="34" charset="0"/>
            </a:endParaRPr>
          </a:p>
        </p:txBody>
      </p:sp>
      <p:sp>
        <p:nvSpPr>
          <p:cNvPr id="4101" name="Text Box 8"/>
          <p:cNvSpPr txBox="1">
            <a:spLocks noChangeArrowheads="1"/>
          </p:cNvSpPr>
          <p:nvPr/>
        </p:nvSpPr>
        <p:spPr bwMode="auto">
          <a:xfrm>
            <a:off x="914400" y="2743200"/>
            <a:ext cx="7315200" cy="2954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r>
              <a:rPr lang="en-US" sz="3200" b="1" dirty="0" smtClean="0">
                <a:latin typeface="Calibri" pitchFamily="34" charset="0"/>
                <a:cs typeface="Calibri" pitchFamily="34" charset="0"/>
              </a:rPr>
              <a:t>Downloading</a:t>
            </a:r>
            <a:r>
              <a:rPr lang="en-US" sz="3200" dirty="0" smtClean="0">
                <a:latin typeface="Calibri" pitchFamily="34" charset="0"/>
                <a:cs typeface="Calibri" pitchFamily="34" charset="0"/>
              </a:rPr>
              <a:t>- Only download from TRUSTED sites. Use the criteria we used to evaluate web sites in the information literacy section of this training session to help you determine whether or not you can TRUST a particular website.</a:t>
            </a:r>
            <a:endParaRPr lang="en-US" sz="3200" dirty="0">
              <a:latin typeface="Calibri" pitchFamily="34" charset="0"/>
              <a:cs typeface="Calibri" pitchFamily="34" charset="0"/>
            </a:endParaRPr>
          </a:p>
        </p:txBody>
      </p:sp>
    </p:spTree>
    <p:extLst>
      <p:ext uri="{BB962C8B-B14F-4D97-AF65-F5344CB8AC3E}">
        <p14:creationId xmlns:p14="http://schemas.microsoft.com/office/powerpoint/2010/main" val="174200602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101"/>
                                        </p:tgtEl>
                                        <p:attrNameLst>
                                          <p:attrName>style.visibility</p:attrName>
                                        </p:attrNameLst>
                                      </p:cBhvr>
                                      <p:to>
                                        <p:strVal val="visible"/>
                                      </p:to>
                                    </p:set>
                                    <p:animEffect transition="in" filter="fade">
                                      <p:cBhvr>
                                        <p:cTn id="7" dur="1000"/>
                                        <p:tgtEl>
                                          <p:spTgt spid="4101"/>
                                        </p:tgtEl>
                                      </p:cBhvr>
                                    </p:animEffect>
                                    <p:anim calcmode="lin" valueType="num">
                                      <p:cBhvr>
                                        <p:cTn id="8" dur="1000" fill="hold"/>
                                        <p:tgtEl>
                                          <p:spTgt spid="4101"/>
                                        </p:tgtEl>
                                        <p:attrNameLst>
                                          <p:attrName>ppt_x</p:attrName>
                                        </p:attrNameLst>
                                      </p:cBhvr>
                                      <p:tavLst>
                                        <p:tav tm="0">
                                          <p:val>
                                            <p:strVal val="#ppt_x"/>
                                          </p:val>
                                        </p:tav>
                                        <p:tav tm="100000">
                                          <p:val>
                                            <p:strVal val="#ppt_x"/>
                                          </p:val>
                                        </p:tav>
                                      </p:tavLst>
                                    </p:anim>
                                    <p:anim calcmode="lin" valueType="num">
                                      <p:cBhvr>
                                        <p:cTn id="9" dur="1000" fill="hold"/>
                                        <p:tgtEl>
                                          <p:spTgt spid="410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1"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1"/>
          <p:cNvSpPr>
            <a:spLocks noGrp="1" noChangeArrowheads="1"/>
          </p:cNvSpPr>
          <p:nvPr>
            <p:ph type="ctrTitle"/>
          </p:nvPr>
        </p:nvSpPr>
        <p:spPr>
          <a:xfrm>
            <a:off x="457200" y="1645920"/>
            <a:ext cx="8229600" cy="891540"/>
          </a:xfrm>
        </p:spPr>
        <p:txBody>
          <a:bodyPr lIns="0" tIns="0" rIns="0" bIns="0" anchor="t"/>
          <a:lstStyle/>
          <a:p>
            <a:pPr eaLnBrk="1" hangingPunct="1">
              <a:lnSpc>
                <a:spcPct val="95000"/>
              </a:lnSpc>
            </a:pPr>
            <a:r>
              <a:rPr lang="en-US" sz="4900" dirty="0" smtClean="0">
                <a:solidFill>
                  <a:schemeClr val="tx1"/>
                </a:solidFill>
                <a:latin typeface="Arial Rounded MT Bold" pitchFamily="34" charset="0"/>
              </a:rPr>
              <a:t>Protect Your Computer</a:t>
            </a:r>
            <a:endParaRPr lang="en-US" sz="4900" dirty="0">
              <a:solidFill>
                <a:schemeClr val="tx1"/>
              </a:solidFill>
              <a:latin typeface="Arial Rounded MT Bold" pitchFamily="34" charset="0"/>
            </a:endParaRPr>
          </a:p>
        </p:txBody>
      </p:sp>
      <p:sp>
        <p:nvSpPr>
          <p:cNvPr id="4101" name="Text Box 8"/>
          <p:cNvSpPr txBox="1">
            <a:spLocks noChangeArrowheads="1"/>
          </p:cNvSpPr>
          <p:nvPr/>
        </p:nvSpPr>
        <p:spPr bwMode="auto">
          <a:xfrm>
            <a:off x="914400" y="2743200"/>
            <a:ext cx="7315200" cy="2462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r>
              <a:rPr lang="en-US" sz="3200" b="1" dirty="0" smtClean="0">
                <a:latin typeface="Calibri" pitchFamily="34" charset="0"/>
                <a:cs typeface="Calibri" pitchFamily="34" charset="0"/>
              </a:rPr>
              <a:t>Downloading</a:t>
            </a:r>
            <a:r>
              <a:rPr lang="en-US" sz="3200" dirty="0" smtClean="0">
                <a:latin typeface="Calibri" pitchFamily="34" charset="0"/>
                <a:cs typeface="Calibri" pitchFamily="34" charset="0"/>
              </a:rPr>
              <a:t>- Never open a file directly from its source. Save the file to your computer. Right mouse click on the file and choose to SCAN the file for viruses before opening it.</a:t>
            </a:r>
            <a:endParaRPr lang="en-US" sz="3200" dirty="0">
              <a:latin typeface="Calibri" pitchFamily="34" charset="0"/>
              <a:cs typeface="Calibri" pitchFamily="34" charset="0"/>
            </a:endParaRPr>
          </a:p>
        </p:txBody>
      </p:sp>
    </p:spTree>
    <p:extLst>
      <p:ext uri="{BB962C8B-B14F-4D97-AF65-F5344CB8AC3E}">
        <p14:creationId xmlns:p14="http://schemas.microsoft.com/office/powerpoint/2010/main" val="414925356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101"/>
                                        </p:tgtEl>
                                        <p:attrNameLst>
                                          <p:attrName>style.visibility</p:attrName>
                                        </p:attrNameLst>
                                      </p:cBhvr>
                                      <p:to>
                                        <p:strVal val="visible"/>
                                      </p:to>
                                    </p:set>
                                    <p:animEffect transition="in" filter="fade">
                                      <p:cBhvr>
                                        <p:cTn id="7" dur="1000"/>
                                        <p:tgtEl>
                                          <p:spTgt spid="4101"/>
                                        </p:tgtEl>
                                      </p:cBhvr>
                                    </p:animEffect>
                                    <p:anim calcmode="lin" valueType="num">
                                      <p:cBhvr>
                                        <p:cTn id="8" dur="1000" fill="hold"/>
                                        <p:tgtEl>
                                          <p:spTgt spid="4101"/>
                                        </p:tgtEl>
                                        <p:attrNameLst>
                                          <p:attrName>ppt_x</p:attrName>
                                        </p:attrNameLst>
                                      </p:cBhvr>
                                      <p:tavLst>
                                        <p:tav tm="0">
                                          <p:val>
                                            <p:strVal val="#ppt_x"/>
                                          </p:val>
                                        </p:tav>
                                        <p:tav tm="100000">
                                          <p:val>
                                            <p:strVal val="#ppt_x"/>
                                          </p:val>
                                        </p:tav>
                                      </p:tavLst>
                                    </p:anim>
                                    <p:anim calcmode="lin" valueType="num">
                                      <p:cBhvr>
                                        <p:cTn id="9" dur="1000" fill="hold"/>
                                        <p:tgtEl>
                                          <p:spTgt spid="410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1"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1"/>
          <p:cNvSpPr>
            <a:spLocks noGrp="1" noChangeArrowheads="1"/>
          </p:cNvSpPr>
          <p:nvPr>
            <p:ph type="ctrTitle"/>
          </p:nvPr>
        </p:nvSpPr>
        <p:spPr>
          <a:xfrm>
            <a:off x="457200" y="1645920"/>
            <a:ext cx="8229600" cy="3916680"/>
          </a:xfrm>
        </p:spPr>
        <p:txBody>
          <a:bodyPr lIns="0" tIns="0" rIns="0" bIns="0" anchor="t"/>
          <a:lstStyle/>
          <a:p>
            <a:pPr eaLnBrk="1" hangingPunct="1">
              <a:lnSpc>
                <a:spcPct val="95000"/>
              </a:lnSpc>
            </a:pPr>
            <a:r>
              <a:rPr lang="en-US" sz="7200" dirty="0" smtClean="0">
                <a:solidFill>
                  <a:schemeClr val="tx1"/>
                </a:solidFill>
                <a:latin typeface="Arial Rounded MT Bold" pitchFamily="34" charset="0"/>
              </a:rPr>
              <a:t>Pause to</a:t>
            </a:r>
            <a:br>
              <a:rPr lang="en-US" sz="7200" dirty="0" smtClean="0">
                <a:solidFill>
                  <a:schemeClr val="tx1"/>
                </a:solidFill>
                <a:latin typeface="Arial Rounded MT Bold" pitchFamily="34" charset="0"/>
              </a:rPr>
            </a:br>
            <a:r>
              <a:rPr lang="en-US" sz="11500" dirty="0" smtClean="0">
                <a:solidFill>
                  <a:schemeClr val="tx1"/>
                </a:solidFill>
                <a:latin typeface="Arial Rounded MT Bold" pitchFamily="34" charset="0"/>
              </a:rPr>
              <a:t>Search</a:t>
            </a:r>
            <a:r>
              <a:rPr lang="en-US" sz="7200" dirty="0" smtClean="0">
                <a:solidFill>
                  <a:schemeClr val="tx1"/>
                </a:solidFill>
                <a:latin typeface="Arial Rounded MT Bold" pitchFamily="34" charset="0"/>
              </a:rPr>
              <a:t/>
            </a:r>
            <a:br>
              <a:rPr lang="en-US" sz="7200" dirty="0" smtClean="0">
                <a:solidFill>
                  <a:schemeClr val="tx1"/>
                </a:solidFill>
                <a:latin typeface="Arial Rounded MT Bold" pitchFamily="34" charset="0"/>
              </a:rPr>
            </a:br>
            <a:r>
              <a:rPr lang="en-US" sz="7200" dirty="0" smtClean="0">
                <a:solidFill>
                  <a:schemeClr val="tx1"/>
                </a:solidFill>
                <a:latin typeface="Arial Rounded MT Bold" pitchFamily="34" charset="0"/>
              </a:rPr>
              <a:t>for ourselves.</a:t>
            </a:r>
            <a:endParaRPr lang="en-US" sz="7200" dirty="0">
              <a:solidFill>
                <a:schemeClr val="tx1"/>
              </a:solidFill>
              <a:latin typeface="Arial Rounded MT Bold" pitchFamily="34" charset="0"/>
            </a:endParaRPr>
          </a:p>
        </p:txBody>
      </p:sp>
    </p:spTree>
    <p:extLst>
      <p:ext uri="{BB962C8B-B14F-4D97-AF65-F5344CB8AC3E}">
        <p14:creationId xmlns:p14="http://schemas.microsoft.com/office/powerpoint/2010/main" val="168903007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1"/>
          <p:cNvSpPr>
            <a:spLocks noGrp="1" noChangeArrowheads="1"/>
          </p:cNvSpPr>
          <p:nvPr>
            <p:ph type="ctrTitle"/>
          </p:nvPr>
        </p:nvSpPr>
        <p:spPr>
          <a:xfrm>
            <a:off x="457200" y="1645920"/>
            <a:ext cx="8229600" cy="891540"/>
          </a:xfrm>
        </p:spPr>
        <p:txBody>
          <a:bodyPr lIns="0" tIns="0" rIns="0" bIns="0" anchor="t"/>
          <a:lstStyle/>
          <a:p>
            <a:pPr eaLnBrk="1" hangingPunct="1">
              <a:lnSpc>
                <a:spcPct val="95000"/>
              </a:lnSpc>
            </a:pPr>
            <a:r>
              <a:rPr lang="en-US" sz="4900" dirty="0" smtClean="0">
                <a:solidFill>
                  <a:schemeClr val="tx1"/>
                </a:solidFill>
                <a:latin typeface="Arial Rounded MT Bold" pitchFamily="34" charset="0"/>
              </a:rPr>
              <a:t>Protect Yourself</a:t>
            </a:r>
            <a:endParaRPr lang="en-US" sz="4900" dirty="0">
              <a:solidFill>
                <a:schemeClr val="tx1"/>
              </a:solidFill>
              <a:latin typeface="Arial Rounded MT Bold" pitchFamily="34" charset="0"/>
            </a:endParaRPr>
          </a:p>
        </p:txBody>
      </p:sp>
      <p:sp>
        <p:nvSpPr>
          <p:cNvPr id="4101" name="Text Box 8"/>
          <p:cNvSpPr txBox="1">
            <a:spLocks noChangeArrowheads="1"/>
          </p:cNvSpPr>
          <p:nvPr/>
        </p:nvSpPr>
        <p:spPr bwMode="auto">
          <a:xfrm>
            <a:off x="914400" y="2743200"/>
            <a:ext cx="7772400" cy="1578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lnSpc>
                <a:spcPct val="95000"/>
              </a:lnSpc>
            </a:pPr>
            <a:r>
              <a:rPr lang="en-US" sz="3600" dirty="0" smtClean="0">
                <a:latin typeface="Calibri" pitchFamily="34" charset="0"/>
                <a:cs typeface="Calibri" pitchFamily="34" charset="0"/>
              </a:rPr>
              <a:t>How many of you are comfortable with the results of the search you did on yourselves?</a:t>
            </a:r>
          </a:p>
        </p:txBody>
      </p:sp>
      <p:pic>
        <p:nvPicPr>
          <p:cNvPr id="7" name="Picture 6" title="Keyboard Close Up"/>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62800" y="5541603"/>
            <a:ext cx="1981200" cy="1316397"/>
          </a:xfrm>
          <a:prstGeom prst="rect">
            <a:avLst/>
          </a:prstGeom>
        </p:spPr>
      </p:pic>
    </p:spTree>
    <p:extLst>
      <p:ext uri="{BB962C8B-B14F-4D97-AF65-F5344CB8AC3E}">
        <p14:creationId xmlns:p14="http://schemas.microsoft.com/office/powerpoint/2010/main" val="297842647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101"/>
                                        </p:tgtEl>
                                        <p:attrNameLst>
                                          <p:attrName>style.visibility</p:attrName>
                                        </p:attrNameLst>
                                      </p:cBhvr>
                                      <p:to>
                                        <p:strVal val="visible"/>
                                      </p:to>
                                    </p:set>
                                    <p:animEffect transition="in" filter="fade">
                                      <p:cBhvr>
                                        <p:cTn id="7" dur="1000"/>
                                        <p:tgtEl>
                                          <p:spTgt spid="4101"/>
                                        </p:tgtEl>
                                      </p:cBhvr>
                                    </p:animEffect>
                                    <p:anim calcmode="lin" valueType="num">
                                      <p:cBhvr>
                                        <p:cTn id="8" dur="1000" fill="hold"/>
                                        <p:tgtEl>
                                          <p:spTgt spid="4101"/>
                                        </p:tgtEl>
                                        <p:attrNameLst>
                                          <p:attrName>ppt_x</p:attrName>
                                        </p:attrNameLst>
                                      </p:cBhvr>
                                      <p:tavLst>
                                        <p:tav tm="0">
                                          <p:val>
                                            <p:strVal val="#ppt_x"/>
                                          </p:val>
                                        </p:tav>
                                        <p:tav tm="100000">
                                          <p:val>
                                            <p:strVal val="#ppt_x"/>
                                          </p:val>
                                        </p:tav>
                                      </p:tavLst>
                                    </p:anim>
                                    <p:anim calcmode="lin" valueType="num">
                                      <p:cBhvr>
                                        <p:cTn id="9" dur="1000" fill="hold"/>
                                        <p:tgtEl>
                                          <p:spTgt spid="410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1"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1"/>
          <p:cNvSpPr>
            <a:spLocks noGrp="1" noChangeArrowheads="1"/>
          </p:cNvSpPr>
          <p:nvPr>
            <p:ph type="ctrTitle"/>
          </p:nvPr>
        </p:nvSpPr>
        <p:spPr>
          <a:xfrm>
            <a:off x="457200" y="1645920"/>
            <a:ext cx="8229600" cy="891540"/>
          </a:xfrm>
        </p:spPr>
        <p:txBody>
          <a:bodyPr lIns="0" tIns="0" rIns="0" bIns="0" anchor="t"/>
          <a:lstStyle/>
          <a:p>
            <a:pPr eaLnBrk="1" hangingPunct="1">
              <a:lnSpc>
                <a:spcPct val="95000"/>
              </a:lnSpc>
            </a:pPr>
            <a:r>
              <a:rPr lang="en-US" sz="4900" dirty="0" smtClean="0">
                <a:solidFill>
                  <a:schemeClr val="tx1"/>
                </a:solidFill>
                <a:latin typeface="Arial Rounded MT Bold" pitchFamily="34" charset="0"/>
              </a:rPr>
              <a:t>Protect Yourself</a:t>
            </a:r>
            <a:endParaRPr lang="en-US" sz="4900" dirty="0">
              <a:solidFill>
                <a:schemeClr val="tx1"/>
              </a:solidFill>
              <a:latin typeface="Arial Rounded MT Bold" pitchFamily="34" charset="0"/>
            </a:endParaRPr>
          </a:p>
        </p:txBody>
      </p:sp>
      <p:sp>
        <p:nvSpPr>
          <p:cNvPr id="4101" name="Text Box 8"/>
          <p:cNvSpPr txBox="1">
            <a:spLocks noChangeArrowheads="1"/>
          </p:cNvSpPr>
          <p:nvPr/>
        </p:nvSpPr>
        <p:spPr bwMode="auto">
          <a:xfrm>
            <a:off x="914400" y="2743200"/>
            <a:ext cx="7772400" cy="1578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lnSpc>
                <a:spcPct val="95000"/>
              </a:lnSpc>
            </a:pPr>
            <a:r>
              <a:rPr lang="en-US" sz="3600" dirty="0" smtClean="0">
                <a:latin typeface="Calibri" pitchFamily="34" charset="0"/>
                <a:cs typeface="Calibri" pitchFamily="34" charset="0"/>
              </a:rPr>
              <a:t>How many of you are comfortable with the results of the search you did on the famous person?</a:t>
            </a:r>
          </a:p>
        </p:txBody>
      </p:sp>
      <p:pic>
        <p:nvPicPr>
          <p:cNvPr id="7" name="Picture 6" title="Keyboard Close Up"/>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62800" y="5541603"/>
            <a:ext cx="1981200" cy="1316397"/>
          </a:xfrm>
          <a:prstGeom prst="rect">
            <a:avLst/>
          </a:prstGeom>
        </p:spPr>
      </p:pic>
    </p:spTree>
    <p:extLst>
      <p:ext uri="{BB962C8B-B14F-4D97-AF65-F5344CB8AC3E}">
        <p14:creationId xmlns:p14="http://schemas.microsoft.com/office/powerpoint/2010/main" val="335117283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101"/>
                                        </p:tgtEl>
                                        <p:attrNameLst>
                                          <p:attrName>style.visibility</p:attrName>
                                        </p:attrNameLst>
                                      </p:cBhvr>
                                      <p:to>
                                        <p:strVal val="visible"/>
                                      </p:to>
                                    </p:set>
                                    <p:animEffect transition="in" filter="fade">
                                      <p:cBhvr>
                                        <p:cTn id="7" dur="1000"/>
                                        <p:tgtEl>
                                          <p:spTgt spid="4101"/>
                                        </p:tgtEl>
                                      </p:cBhvr>
                                    </p:animEffect>
                                    <p:anim calcmode="lin" valueType="num">
                                      <p:cBhvr>
                                        <p:cTn id="8" dur="1000" fill="hold"/>
                                        <p:tgtEl>
                                          <p:spTgt spid="4101"/>
                                        </p:tgtEl>
                                        <p:attrNameLst>
                                          <p:attrName>ppt_x</p:attrName>
                                        </p:attrNameLst>
                                      </p:cBhvr>
                                      <p:tavLst>
                                        <p:tav tm="0">
                                          <p:val>
                                            <p:strVal val="#ppt_x"/>
                                          </p:val>
                                        </p:tav>
                                        <p:tav tm="100000">
                                          <p:val>
                                            <p:strVal val="#ppt_x"/>
                                          </p:val>
                                        </p:tav>
                                      </p:tavLst>
                                    </p:anim>
                                    <p:anim calcmode="lin" valueType="num">
                                      <p:cBhvr>
                                        <p:cTn id="9" dur="1000" fill="hold"/>
                                        <p:tgtEl>
                                          <p:spTgt spid="410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1"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1"/>
          <p:cNvSpPr>
            <a:spLocks noGrp="1" noChangeArrowheads="1"/>
          </p:cNvSpPr>
          <p:nvPr>
            <p:ph type="ctrTitle"/>
          </p:nvPr>
        </p:nvSpPr>
        <p:spPr>
          <a:xfrm>
            <a:off x="457200" y="1645920"/>
            <a:ext cx="8229600" cy="891540"/>
          </a:xfrm>
        </p:spPr>
        <p:txBody>
          <a:bodyPr lIns="0" tIns="0" rIns="0" bIns="0" anchor="t"/>
          <a:lstStyle/>
          <a:p>
            <a:pPr eaLnBrk="1" hangingPunct="1">
              <a:lnSpc>
                <a:spcPct val="95000"/>
              </a:lnSpc>
            </a:pPr>
            <a:r>
              <a:rPr lang="en-US" sz="4900" dirty="0" smtClean="0">
                <a:solidFill>
                  <a:schemeClr val="tx1"/>
                </a:solidFill>
                <a:latin typeface="Arial Rounded MT Bold" pitchFamily="34" charset="0"/>
              </a:rPr>
              <a:t>Why Worry?</a:t>
            </a:r>
            <a:endParaRPr lang="en-US" sz="4900" dirty="0">
              <a:solidFill>
                <a:schemeClr val="tx1"/>
              </a:solidFill>
              <a:latin typeface="Arial Rounded MT Bold" pitchFamily="34" charset="0"/>
            </a:endParaRPr>
          </a:p>
        </p:txBody>
      </p:sp>
      <p:sp>
        <p:nvSpPr>
          <p:cNvPr id="4101" name="Text Box 8"/>
          <p:cNvSpPr txBox="1">
            <a:spLocks noChangeArrowheads="1"/>
          </p:cNvSpPr>
          <p:nvPr/>
        </p:nvSpPr>
        <p:spPr bwMode="auto">
          <a:xfrm>
            <a:off x="914400" y="2743200"/>
            <a:ext cx="7772400" cy="1578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lnSpc>
                <a:spcPct val="95000"/>
              </a:lnSpc>
            </a:pPr>
            <a:r>
              <a:rPr lang="en-US" sz="3600" dirty="0" smtClean="0">
                <a:latin typeface="Calibri" pitchFamily="34" charset="0"/>
                <a:cs typeface="Calibri" pitchFamily="34" charset="0"/>
              </a:rPr>
              <a:t>Your digital footprint can tell much more about you than you were able to find using a search engine.</a:t>
            </a:r>
          </a:p>
        </p:txBody>
      </p:sp>
      <p:pic>
        <p:nvPicPr>
          <p:cNvPr id="1026" name="Picture 2" descr="C:\Users\BTOPuser\AppData\Local\Microsoft\Windows\Temporary Internet Files\Content.IE5\GRCYPMXH\MP900390594[1].jpg" title="Video Graphic">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81800" y="5168858"/>
            <a:ext cx="2362200" cy="1685036"/>
          </a:xfrm>
          <a:prstGeom prst="rect">
            <a:avLst/>
          </a:prstGeom>
          <a:noFill/>
          <a:extLst>
            <a:ext uri="{909E8E84-426E-40DD-AFC4-6F175D3DCCD1}">
              <a14:hiddenFill xmlns:a14="http://schemas.microsoft.com/office/drawing/2010/main">
                <a:solidFill>
                  <a:srgbClr val="FFFFFF"/>
                </a:solidFill>
              </a14:hiddenFill>
            </a:ext>
          </a:extLst>
        </p:spPr>
      </p:pic>
      <p:grpSp>
        <p:nvGrpSpPr>
          <p:cNvPr id="3" name="Group 2" title="Footprint"/>
          <p:cNvGrpSpPr/>
          <p:nvPr/>
        </p:nvGrpSpPr>
        <p:grpSpPr>
          <a:xfrm>
            <a:off x="188441" y="4322094"/>
            <a:ext cx="963785" cy="826999"/>
            <a:chOff x="188441" y="4322094"/>
            <a:chExt cx="963785" cy="826999"/>
          </a:xfrm>
        </p:grpSpPr>
        <p:pic>
          <p:nvPicPr>
            <p:cNvPr id="1027" name="Picture 3" descr="C:\Users\BTOPuser\AppData\Local\Microsoft\Windows\Temporary Internet Files\Content.IE5\L1N3DOEA\MC900052881[1].wmf" title="Footprint"/>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5962389">
              <a:off x="280795" y="4330705"/>
              <a:ext cx="726034" cy="910742"/>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457200" y="4322094"/>
              <a:ext cx="695026" cy="46398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 name="Group 4" title="Footprint"/>
          <p:cNvGrpSpPr/>
          <p:nvPr/>
        </p:nvGrpSpPr>
        <p:grpSpPr>
          <a:xfrm>
            <a:off x="914400" y="4767248"/>
            <a:ext cx="963785" cy="795351"/>
            <a:chOff x="914400" y="4767248"/>
            <a:chExt cx="963785" cy="795351"/>
          </a:xfrm>
        </p:grpSpPr>
        <p:pic>
          <p:nvPicPr>
            <p:cNvPr id="8" name="Picture 3" descr="C:\Users\BTOPuser\AppData\Local\Microsoft\Windows\Temporary Internet Files\Content.IE5\L1N3DOEA\MC900052881[1].wmf" title="Footprint"/>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5962389">
              <a:off x="1059797" y="4674894"/>
              <a:ext cx="726034" cy="910742"/>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914400" y="5130265"/>
              <a:ext cx="685800" cy="43233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 name="Group 6" title="Footprint"/>
          <p:cNvGrpSpPr/>
          <p:nvPr/>
        </p:nvGrpSpPr>
        <p:grpSpPr>
          <a:xfrm>
            <a:off x="1905588" y="4952691"/>
            <a:ext cx="1017125" cy="769191"/>
            <a:chOff x="1905588" y="4952691"/>
            <a:chExt cx="1017125" cy="769191"/>
          </a:xfrm>
        </p:grpSpPr>
        <p:pic>
          <p:nvPicPr>
            <p:cNvPr id="9" name="Picture 3" descr="C:\Users\BTOPuser\AppData\Local\Microsoft\Windows\Temporary Internet Files\Content.IE5\L1N3DOEA\MC900052881[1].wmf" title="Footprint"/>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5962389">
              <a:off x="1997942" y="4903494"/>
              <a:ext cx="726034" cy="910742"/>
            </a:xfrm>
            <a:prstGeom prst="rect">
              <a:avLst/>
            </a:prstGeom>
            <a:noFill/>
            <a:extLst>
              <a:ext uri="{909E8E84-426E-40DD-AFC4-6F175D3DCCD1}">
                <a14:hiddenFill xmlns:a14="http://schemas.microsoft.com/office/drawing/2010/main">
                  <a:solidFill>
                    <a:srgbClr val="FFFFFF"/>
                  </a:solidFill>
                </a14:hiddenFill>
              </a:ext>
            </a:extLst>
          </p:spPr>
        </p:pic>
        <p:sp>
          <p:nvSpPr>
            <p:cNvPr id="17" name="Rectangle 16"/>
            <p:cNvSpPr/>
            <p:nvPr/>
          </p:nvSpPr>
          <p:spPr>
            <a:xfrm>
              <a:off x="2236913" y="4952691"/>
              <a:ext cx="685800" cy="43233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4" name="Group 13" title="Footprint"/>
          <p:cNvGrpSpPr/>
          <p:nvPr/>
        </p:nvGrpSpPr>
        <p:grpSpPr>
          <a:xfrm>
            <a:off x="2798665" y="5372835"/>
            <a:ext cx="1004011" cy="844551"/>
            <a:chOff x="2798665" y="5372835"/>
            <a:chExt cx="1004011" cy="844551"/>
          </a:xfrm>
        </p:grpSpPr>
        <p:pic>
          <p:nvPicPr>
            <p:cNvPr id="10" name="Picture 3" descr="C:\Users\BTOPuser\AppData\Local\Microsoft\Windows\Temporary Internet Files\Content.IE5\L1N3DOEA\MC900052881[1].wmf" title="Footprint"/>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5962389">
              <a:off x="2984288" y="5280481"/>
              <a:ext cx="726034" cy="910742"/>
            </a:xfrm>
            <a:prstGeom prst="rect">
              <a:avLst/>
            </a:prstGeom>
            <a:noFill/>
            <a:extLst>
              <a:ext uri="{909E8E84-426E-40DD-AFC4-6F175D3DCCD1}">
                <a14:hiddenFill xmlns:a14="http://schemas.microsoft.com/office/drawing/2010/main">
                  <a:solidFill>
                    <a:srgbClr val="FFFFFF"/>
                  </a:solidFill>
                </a14:hiddenFill>
              </a:ext>
            </a:extLst>
          </p:spPr>
        </p:pic>
        <p:sp>
          <p:nvSpPr>
            <p:cNvPr id="18" name="Rectangle 17"/>
            <p:cNvSpPr/>
            <p:nvPr/>
          </p:nvSpPr>
          <p:spPr>
            <a:xfrm>
              <a:off x="2798665" y="5785052"/>
              <a:ext cx="685800" cy="43233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5" name="Group 14" title="Footprint"/>
          <p:cNvGrpSpPr/>
          <p:nvPr/>
        </p:nvGrpSpPr>
        <p:grpSpPr>
          <a:xfrm>
            <a:off x="3794827" y="5621953"/>
            <a:ext cx="1005773" cy="752439"/>
            <a:chOff x="3794827" y="5621953"/>
            <a:chExt cx="1005773" cy="752439"/>
          </a:xfrm>
        </p:grpSpPr>
        <p:pic>
          <p:nvPicPr>
            <p:cNvPr id="11" name="Picture 3" descr="C:\Users\BTOPuser\AppData\Local\Microsoft\Windows\Temporary Internet Files\Content.IE5\L1N3DOEA\MC900052881[1].wmf" title="Footprint"/>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5400000">
              <a:off x="3887181" y="5556004"/>
              <a:ext cx="726034" cy="910742"/>
            </a:xfrm>
            <a:prstGeom prst="rect">
              <a:avLst/>
            </a:prstGeom>
            <a:noFill/>
            <a:extLst>
              <a:ext uri="{909E8E84-426E-40DD-AFC4-6F175D3DCCD1}">
                <a14:hiddenFill xmlns:a14="http://schemas.microsoft.com/office/drawing/2010/main">
                  <a:solidFill>
                    <a:srgbClr val="FFFFFF"/>
                  </a:solidFill>
                </a14:hiddenFill>
              </a:ext>
            </a:extLst>
          </p:spPr>
        </p:pic>
        <p:sp>
          <p:nvSpPr>
            <p:cNvPr id="19" name="Rectangle 18"/>
            <p:cNvSpPr/>
            <p:nvPr/>
          </p:nvSpPr>
          <p:spPr>
            <a:xfrm>
              <a:off x="4114800" y="5621953"/>
              <a:ext cx="685800" cy="43233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3" name="Group 22" title="Footprint"/>
          <p:cNvGrpSpPr/>
          <p:nvPr/>
        </p:nvGrpSpPr>
        <p:grpSpPr>
          <a:xfrm>
            <a:off x="4724400" y="5805169"/>
            <a:ext cx="951109" cy="844551"/>
            <a:chOff x="4724400" y="5805169"/>
            <a:chExt cx="951109" cy="844551"/>
          </a:xfrm>
        </p:grpSpPr>
        <p:pic>
          <p:nvPicPr>
            <p:cNvPr id="12" name="Picture 3" descr="C:\Users\BTOPuser\AppData\Local\Microsoft\Windows\Temporary Internet Files\Content.IE5\L1N3DOEA\MC900052881[1].wmf" title="Footprint"/>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5400000">
              <a:off x="4857121" y="5712815"/>
              <a:ext cx="726034" cy="910742"/>
            </a:xfrm>
            <a:prstGeom prst="rect">
              <a:avLst/>
            </a:prstGeom>
            <a:noFill/>
            <a:extLst>
              <a:ext uri="{909E8E84-426E-40DD-AFC4-6F175D3DCCD1}">
                <a14:hiddenFill xmlns:a14="http://schemas.microsoft.com/office/drawing/2010/main">
                  <a:solidFill>
                    <a:srgbClr val="FFFFFF"/>
                  </a:solidFill>
                </a14:hiddenFill>
              </a:ext>
            </a:extLst>
          </p:spPr>
        </p:pic>
        <p:sp>
          <p:nvSpPr>
            <p:cNvPr id="20" name="Rectangle 19"/>
            <p:cNvSpPr/>
            <p:nvPr/>
          </p:nvSpPr>
          <p:spPr>
            <a:xfrm>
              <a:off x="4724400" y="6217386"/>
              <a:ext cx="685800" cy="43233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2" name="Group 21" title="Footprint"/>
          <p:cNvGrpSpPr/>
          <p:nvPr/>
        </p:nvGrpSpPr>
        <p:grpSpPr>
          <a:xfrm>
            <a:off x="5838816" y="5663666"/>
            <a:ext cx="942984" cy="847420"/>
            <a:chOff x="5838816" y="5663666"/>
            <a:chExt cx="942984" cy="847420"/>
          </a:xfrm>
        </p:grpSpPr>
        <p:pic>
          <p:nvPicPr>
            <p:cNvPr id="13" name="Picture 3" descr="C:\Users\BTOPuser\AppData\Local\Microsoft\Windows\Temporary Internet Files\Content.IE5\L1N3DOEA\MC900052881[1].wmf" title="Footprint"/>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5400000">
              <a:off x="5931170" y="5692698"/>
              <a:ext cx="726034" cy="910742"/>
            </a:xfrm>
            <a:prstGeom prst="rect">
              <a:avLst/>
            </a:prstGeom>
            <a:noFill/>
            <a:extLst>
              <a:ext uri="{909E8E84-426E-40DD-AFC4-6F175D3DCCD1}">
                <a14:hiddenFill xmlns:a14="http://schemas.microsoft.com/office/drawing/2010/main">
                  <a:solidFill>
                    <a:srgbClr val="FFFFFF"/>
                  </a:solidFill>
                </a14:hiddenFill>
              </a:ext>
            </a:extLst>
          </p:spPr>
        </p:pic>
        <p:sp>
          <p:nvSpPr>
            <p:cNvPr id="21" name="Rectangle 20"/>
            <p:cNvSpPr/>
            <p:nvPr/>
          </p:nvSpPr>
          <p:spPr>
            <a:xfrm>
              <a:off x="6096000" y="5663666"/>
              <a:ext cx="685800" cy="43233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69090938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101"/>
                                        </p:tgtEl>
                                        <p:attrNameLst>
                                          <p:attrName>style.visibility</p:attrName>
                                        </p:attrNameLst>
                                      </p:cBhvr>
                                      <p:to>
                                        <p:strVal val="visible"/>
                                      </p:to>
                                    </p:set>
                                    <p:animEffect transition="in" filter="fade">
                                      <p:cBhvr>
                                        <p:cTn id="7" dur="1000"/>
                                        <p:tgtEl>
                                          <p:spTgt spid="4101"/>
                                        </p:tgtEl>
                                      </p:cBhvr>
                                    </p:animEffect>
                                    <p:anim calcmode="lin" valueType="num">
                                      <p:cBhvr>
                                        <p:cTn id="8" dur="1000" fill="hold"/>
                                        <p:tgtEl>
                                          <p:spTgt spid="4101"/>
                                        </p:tgtEl>
                                        <p:attrNameLst>
                                          <p:attrName>ppt_x</p:attrName>
                                        </p:attrNameLst>
                                      </p:cBhvr>
                                      <p:tavLst>
                                        <p:tav tm="0">
                                          <p:val>
                                            <p:strVal val="#ppt_x"/>
                                          </p:val>
                                        </p:tav>
                                        <p:tav tm="100000">
                                          <p:val>
                                            <p:strVal val="#ppt_x"/>
                                          </p:val>
                                        </p:tav>
                                      </p:tavLst>
                                    </p:anim>
                                    <p:anim calcmode="lin" valueType="num">
                                      <p:cBhvr>
                                        <p:cTn id="9" dur="1000" fill="hold"/>
                                        <p:tgtEl>
                                          <p:spTgt spid="4101"/>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1" presetClass="entr" presetSubtype="0" fill="hold" nodeType="afterEffect">
                                  <p:stCondLst>
                                    <p:cond delay="1000"/>
                                  </p:stCondLst>
                                  <p:childTnLst>
                                    <p:set>
                                      <p:cBhvr>
                                        <p:cTn id="12" dur="1" fill="hold">
                                          <p:stCondLst>
                                            <p:cond delay="0"/>
                                          </p:stCondLst>
                                        </p:cTn>
                                        <p:tgtEl>
                                          <p:spTgt spid="3"/>
                                        </p:tgtEl>
                                        <p:attrNameLst>
                                          <p:attrName>style.visibility</p:attrName>
                                        </p:attrNameLst>
                                      </p:cBhvr>
                                      <p:to>
                                        <p:strVal val="visible"/>
                                      </p:to>
                                    </p:set>
                                  </p:childTnLst>
                                </p:cTn>
                              </p:par>
                            </p:childTnLst>
                          </p:cTn>
                        </p:par>
                        <p:par>
                          <p:cTn id="13" fill="hold">
                            <p:stCondLst>
                              <p:cond delay="2000"/>
                            </p:stCondLst>
                            <p:childTnLst>
                              <p:par>
                                <p:cTn id="14" presetID="1" presetClass="entr" presetSubtype="0" fill="hold" nodeType="afterEffect">
                                  <p:stCondLst>
                                    <p:cond delay="1000"/>
                                  </p:stCondLst>
                                  <p:childTnLst>
                                    <p:set>
                                      <p:cBhvr>
                                        <p:cTn id="15" dur="1" fill="hold">
                                          <p:stCondLst>
                                            <p:cond delay="0"/>
                                          </p:stCondLst>
                                        </p:cTn>
                                        <p:tgtEl>
                                          <p:spTgt spid="5"/>
                                        </p:tgtEl>
                                        <p:attrNameLst>
                                          <p:attrName>style.visibility</p:attrName>
                                        </p:attrNameLst>
                                      </p:cBhvr>
                                      <p:to>
                                        <p:strVal val="visible"/>
                                      </p:to>
                                    </p:set>
                                  </p:childTnLst>
                                </p:cTn>
                              </p:par>
                            </p:childTnLst>
                          </p:cTn>
                        </p:par>
                        <p:par>
                          <p:cTn id="16" fill="hold">
                            <p:stCondLst>
                              <p:cond delay="3000"/>
                            </p:stCondLst>
                            <p:childTnLst>
                              <p:par>
                                <p:cTn id="17" presetID="1" presetClass="entr" presetSubtype="0" fill="hold" nodeType="afterEffect">
                                  <p:stCondLst>
                                    <p:cond delay="1000"/>
                                  </p:stCondLst>
                                  <p:childTnLst>
                                    <p:set>
                                      <p:cBhvr>
                                        <p:cTn id="18" dur="1" fill="hold">
                                          <p:stCondLst>
                                            <p:cond delay="0"/>
                                          </p:stCondLst>
                                        </p:cTn>
                                        <p:tgtEl>
                                          <p:spTgt spid="7"/>
                                        </p:tgtEl>
                                        <p:attrNameLst>
                                          <p:attrName>style.visibility</p:attrName>
                                        </p:attrNameLst>
                                      </p:cBhvr>
                                      <p:to>
                                        <p:strVal val="visible"/>
                                      </p:to>
                                    </p:set>
                                  </p:childTnLst>
                                </p:cTn>
                              </p:par>
                            </p:childTnLst>
                          </p:cTn>
                        </p:par>
                        <p:par>
                          <p:cTn id="19" fill="hold">
                            <p:stCondLst>
                              <p:cond delay="4000"/>
                            </p:stCondLst>
                            <p:childTnLst>
                              <p:par>
                                <p:cTn id="20" presetID="1" presetClass="entr" presetSubtype="0" fill="hold" nodeType="afterEffect">
                                  <p:stCondLst>
                                    <p:cond delay="1000"/>
                                  </p:stCondLst>
                                  <p:childTnLst>
                                    <p:set>
                                      <p:cBhvr>
                                        <p:cTn id="21" dur="1" fill="hold">
                                          <p:stCondLst>
                                            <p:cond delay="0"/>
                                          </p:stCondLst>
                                        </p:cTn>
                                        <p:tgtEl>
                                          <p:spTgt spid="14"/>
                                        </p:tgtEl>
                                        <p:attrNameLst>
                                          <p:attrName>style.visibility</p:attrName>
                                        </p:attrNameLst>
                                      </p:cBhvr>
                                      <p:to>
                                        <p:strVal val="visible"/>
                                      </p:to>
                                    </p:set>
                                  </p:childTnLst>
                                </p:cTn>
                              </p:par>
                            </p:childTnLst>
                          </p:cTn>
                        </p:par>
                        <p:par>
                          <p:cTn id="22" fill="hold">
                            <p:stCondLst>
                              <p:cond delay="5000"/>
                            </p:stCondLst>
                            <p:childTnLst>
                              <p:par>
                                <p:cTn id="23" presetID="1" presetClass="entr" presetSubtype="0" fill="hold" nodeType="afterEffect">
                                  <p:stCondLst>
                                    <p:cond delay="1000"/>
                                  </p:stCondLst>
                                  <p:childTnLst>
                                    <p:set>
                                      <p:cBhvr>
                                        <p:cTn id="24" dur="1" fill="hold">
                                          <p:stCondLst>
                                            <p:cond delay="0"/>
                                          </p:stCondLst>
                                        </p:cTn>
                                        <p:tgtEl>
                                          <p:spTgt spid="15"/>
                                        </p:tgtEl>
                                        <p:attrNameLst>
                                          <p:attrName>style.visibility</p:attrName>
                                        </p:attrNameLst>
                                      </p:cBhvr>
                                      <p:to>
                                        <p:strVal val="visible"/>
                                      </p:to>
                                    </p:set>
                                  </p:childTnLst>
                                </p:cTn>
                              </p:par>
                            </p:childTnLst>
                          </p:cTn>
                        </p:par>
                        <p:par>
                          <p:cTn id="25" fill="hold">
                            <p:stCondLst>
                              <p:cond delay="6000"/>
                            </p:stCondLst>
                            <p:childTnLst>
                              <p:par>
                                <p:cTn id="26" presetID="1" presetClass="entr" presetSubtype="0" fill="hold" nodeType="afterEffect">
                                  <p:stCondLst>
                                    <p:cond delay="1000"/>
                                  </p:stCondLst>
                                  <p:childTnLst>
                                    <p:set>
                                      <p:cBhvr>
                                        <p:cTn id="27" dur="1" fill="hold">
                                          <p:stCondLst>
                                            <p:cond delay="0"/>
                                          </p:stCondLst>
                                        </p:cTn>
                                        <p:tgtEl>
                                          <p:spTgt spid="23"/>
                                        </p:tgtEl>
                                        <p:attrNameLst>
                                          <p:attrName>style.visibility</p:attrName>
                                        </p:attrNameLst>
                                      </p:cBhvr>
                                      <p:to>
                                        <p:strVal val="visible"/>
                                      </p:to>
                                    </p:set>
                                  </p:childTnLst>
                                </p:cTn>
                              </p:par>
                            </p:childTnLst>
                          </p:cTn>
                        </p:par>
                        <p:par>
                          <p:cTn id="28" fill="hold">
                            <p:stCondLst>
                              <p:cond delay="7000"/>
                            </p:stCondLst>
                            <p:childTnLst>
                              <p:par>
                                <p:cTn id="29" presetID="1" presetClass="entr" presetSubtype="0" fill="hold" nodeType="afterEffect">
                                  <p:stCondLst>
                                    <p:cond delay="1000"/>
                                  </p:stCondLst>
                                  <p:childTnLst>
                                    <p:set>
                                      <p:cBhvr>
                                        <p:cTn id="30"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1"/>
          <p:cNvSpPr>
            <a:spLocks noGrp="1" noChangeArrowheads="1"/>
          </p:cNvSpPr>
          <p:nvPr>
            <p:ph type="ctrTitle"/>
          </p:nvPr>
        </p:nvSpPr>
        <p:spPr>
          <a:xfrm>
            <a:off x="457200" y="1645920"/>
            <a:ext cx="8229600" cy="891540"/>
          </a:xfrm>
        </p:spPr>
        <p:txBody>
          <a:bodyPr lIns="0" tIns="0" rIns="0" bIns="0" anchor="t"/>
          <a:lstStyle/>
          <a:p>
            <a:pPr eaLnBrk="1" hangingPunct="1">
              <a:lnSpc>
                <a:spcPct val="95000"/>
              </a:lnSpc>
            </a:pPr>
            <a:r>
              <a:rPr lang="en-US" sz="4900" dirty="0" smtClean="0">
                <a:solidFill>
                  <a:schemeClr val="tx1"/>
                </a:solidFill>
                <a:latin typeface="Arial Rounded MT Bold" pitchFamily="34" charset="0"/>
              </a:rPr>
              <a:t>Protect Your Computer</a:t>
            </a:r>
            <a:endParaRPr lang="en-US" sz="4900" dirty="0">
              <a:solidFill>
                <a:schemeClr val="tx1"/>
              </a:solidFill>
              <a:latin typeface="Arial Rounded MT Bold" pitchFamily="34" charset="0"/>
            </a:endParaRPr>
          </a:p>
        </p:txBody>
      </p:sp>
      <p:sp>
        <p:nvSpPr>
          <p:cNvPr id="4101" name="Text Box 8"/>
          <p:cNvSpPr txBox="1">
            <a:spLocks noChangeArrowheads="1"/>
          </p:cNvSpPr>
          <p:nvPr/>
        </p:nvSpPr>
        <p:spPr bwMode="auto">
          <a:xfrm>
            <a:off x="914400" y="2743200"/>
            <a:ext cx="7772400" cy="1578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lnSpc>
                <a:spcPct val="95000"/>
              </a:lnSpc>
            </a:pPr>
            <a:r>
              <a:rPr lang="en-US" sz="3600" dirty="0">
                <a:latin typeface="Calibri" pitchFamily="34" charset="0"/>
                <a:cs typeface="Calibri" pitchFamily="34" charset="0"/>
              </a:rPr>
              <a:t>The </a:t>
            </a:r>
            <a:r>
              <a:rPr lang="en-US" sz="3600" dirty="0" smtClean="0">
                <a:latin typeface="Calibri" pitchFamily="34" charset="0"/>
                <a:cs typeface="Calibri" pitchFamily="34" charset="0"/>
              </a:rPr>
              <a:t>Internet </a:t>
            </a:r>
            <a:r>
              <a:rPr lang="en-US" sz="3600" dirty="0">
                <a:latin typeface="Calibri" pitchFamily="34" charset="0"/>
                <a:cs typeface="Calibri" pitchFamily="34" charset="0"/>
              </a:rPr>
              <a:t>is a global network of networks with billions of connected computers</a:t>
            </a:r>
            <a:r>
              <a:rPr lang="en-US" sz="3600" dirty="0" smtClean="0">
                <a:latin typeface="Calibri" pitchFamily="34" charset="0"/>
                <a:cs typeface="Calibri" pitchFamily="34" charset="0"/>
              </a:rPr>
              <a:t>.</a:t>
            </a:r>
          </a:p>
        </p:txBody>
      </p:sp>
      <p:pic>
        <p:nvPicPr>
          <p:cNvPr id="7" name="Picture 6" title="Keyboard Close Up"/>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62800" y="5541603"/>
            <a:ext cx="1981200" cy="1316397"/>
          </a:xfrm>
          <a:prstGeom prst="rect">
            <a:avLst/>
          </a:prstGeom>
        </p:spPr>
      </p:pic>
    </p:spTree>
    <p:extLst>
      <p:ext uri="{BB962C8B-B14F-4D97-AF65-F5344CB8AC3E}">
        <p14:creationId xmlns:p14="http://schemas.microsoft.com/office/powerpoint/2010/main" val="7199205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101"/>
                                        </p:tgtEl>
                                        <p:attrNameLst>
                                          <p:attrName>style.visibility</p:attrName>
                                        </p:attrNameLst>
                                      </p:cBhvr>
                                      <p:to>
                                        <p:strVal val="visible"/>
                                      </p:to>
                                    </p:set>
                                    <p:animEffect transition="in" filter="fade">
                                      <p:cBhvr>
                                        <p:cTn id="7" dur="1000"/>
                                        <p:tgtEl>
                                          <p:spTgt spid="4101"/>
                                        </p:tgtEl>
                                      </p:cBhvr>
                                    </p:animEffect>
                                    <p:anim calcmode="lin" valueType="num">
                                      <p:cBhvr>
                                        <p:cTn id="8" dur="1000" fill="hold"/>
                                        <p:tgtEl>
                                          <p:spTgt spid="4101"/>
                                        </p:tgtEl>
                                        <p:attrNameLst>
                                          <p:attrName>ppt_x</p:attrName>
                                        </p:attrNameLst>
                                      </p:cBhvr>
                                      <p:tavLst>
                                        <p:tav tm="0">
                                          <p:val>
                                            <p:strVal val="#ppt_x"/>
                                          </p:val>
                                        </p:tav>
                                        <p:tav tm="100000">
                                          <p:val>
                                            <p:strVal val="#ppt_x"/>
                                          </p:val>
                                        </p:tav>
                                      </p:tavLst>
                                    </p:anim>
                                    <p:anim calcmode="lin" valueType="num">
                                      <p:cBhvr>
                                        <p:cTn id="9" dur="1000" fill="hold"/>
                                        <p:tgtEl>
                                          <p:spTgt spid="410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1"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1"/>
          <p:cNvSpPr>
            <a:spLocks noGrp="1" noChangeArrowheads="1"/>
          </p:cNvSpPr>
          <p:nvPr>
            <p:ph type="ctrTitle"/>
          </p:nvPr>
        </p:nvSpPr>
        <p:spPr>
          <a:xfrm>
            <a:off x="457200" y="1645920"/>
            <a:ext cx="8229600" cy="891540"/>
          </a:xfrm>
        </p:spPr>
        <p:txBody>
          <a:bodyPr lIns="0" tIns="0" rIns="0" bIns="0" anchor="t"/>
          <a:lstStyle/>
          <a:p>
            <a:pPr eaLnBrk="1" hangingPunct="1">
              <a:lnSpc>
                <a:spcPct val="95000"/>
              </a:lnSpc>
            </a:pPr>
            <a:r>
              <a:rPr lang="en-US" sz="4900" dirty="0" smtClean="0">
                <a:solidFill>
                  <a:schemeClr val="tx1"/>
                </a:solidFill>
                <a:latin typeface="Arial Rounded MT Bold" pitchFamily="34" charset="0"/>
              </a:rPr>
              <a:t>Tips to Protect Yourself</a:t>
            </a:r>
            <a:endParaRPr lang="en-US" sz="4900" dirty="0">
              <a:solidFill>
                <a:schemeClr val="tx1"/>
              </a:solidFill>
              <a:latin typeface="Arial Rounded MT Bold" pitchFamily="34" charset="0"/>
            </a:endParaRPr>
          </a:p>
        </p:txBody>
      </p:sp>
      <p:sp>
        <p:nvSpPr>
          <p:cNvPr id="4101" name="Text Box 8"/>
          <p:cNvSpPr txBox="1">
            <a:spLocks noChangeArrowheads="1"/>
          </p:cNvSpPr>
          <p:nvPr/>
        </p:nvSpPr>
        <p:spPr bwMode="auto">
          <a:xfrm>
            <a:off x="914400" y="2743200"/>
            <a:ext cx="7772400" cy="3157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lnSpc>
                <a:spcPct val="95000"/>
              </a:lnSpc>
            </a:pPr>
            <a:r>
              <a:rPr lang="en-US" sz="3600" dirty="0" smtClean="0">
                <a:latin typeface="Calibri" pitchFamily="34" charset="0"/>
                <a:cs typeface="Calibri" pitchFamily="34" charset="0"/>
              </a:rPr>
              <a:t>Do not share anything online that you would not want:</a:t>
            </a:r>
          </a:p>
          <a:p>
            <a:pPr marL="571500" indent="-571500" eaLnBrk="1" hangingPunct="1">
              <a:lnSpc>
                <a:spcPct val="95000"/>
              </a:lnSpc>
              <a:buFont typeface="Arial" pitchFamily="34" charset="0"/>
              <a:buChar char="•"/>
            </a:pPr>
            <a:r>
              <a:rPr lang="en-US" sz="3600" dirty="0" smtClean="0">
                <a:latin typeface="Calibri" pitchFamily="34" charset="0"/>
                <a:cs typeface="Calibri" pitchFamily="34" charset="0"/>
              </a:rPr>
              <a:t>your mother / grandmother</a:t>
            </a:r>
          </a:p>
          <a:p>
            <a:pPr marL="571500" indent="-571500" eaLnBrk="1" hangingPunct="1">
              <a:lnSpc>
                <a:spcPct val="95000"/>
              </a:lnSpc>
              <a:buFont typeface="Arial" pitchFamily="34" charset="0"/>
              <a:buChar char="•"/>
            </a:pPr>
            <a:r>
              <a:rPr lang="en-US" sz="3600" dirty="0" smtClean="0">
                <a:latin typeface="Calibri" pitchFamily="34" charset="0"/>
                <a:cs typeface="Calibri" pitchFamily="34" charset="0"/>
              </a:rPr>
              <a:t>your pastor</a:t>
            </a:r>
          </a:p>
          <a:p>
            <a:pPr marL="571500" indent="-571500" eaLnBrk="1" hangingPunct="1">
              <a:lnSpc>
                <a:spcPct val="95000"/>
              </a:lnSpc>
              <a:buFont typeface="Arial" pitchFamily="34" charset="0"/>
              <a:buChar char="•"/>
            </a:pPr>
            <a:r>
              <a:rPr lang="en-US" sz="3600" dirty="0" smtClean="0">
                <a:latin typeface="Calibri" pitchFamily="34" charset="0"/>
                <a:cs typeface="Calibri" pitchFamily="34" charset="0"/>
              </a:rPr>
              <a:t>your children or</a:t>
            </a:r>
          </a:p>
          <a:p>
            <a:pPr marL="571500" indent="-571500" eaLnBrk="1" hangingPunct="1">
              <a:lnSpc>
                <a:spcPct val="95000"/>
              </a:lnSpc>
              <a:buFont typeface="Arial" pitchFamily="34" charset="0"/>
              <a:buChar char="•"/>
            </a:pPr>
            <a:r>
              <a:rPr lang="en-US" sz="3600" dirty="0" smtClean="0">
                <a:latin typeface="Calibri" pitchFamily="34" charset="0"/>
                <a:cs typeface="Calibri" pitchFamily="34" charset="0"/>
              </a:rPr>
              <a:t>grandchildren to see!</a:t>
            </a:r>
          </a:p>
        </p:txBody>
      </p:sp>
      <p:pic>
        <p:nvPicPr>
          <p:cNvPr id="6" name="Picture 5" title="Keyboard Close Up"/>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62800" y="5541603"/>
            <a:ext cx="1981200" cy="1316397"/>
          </a:xfrm>
          <a:prstGeom prst="rect">
            <a:avLst/>
          </a:prstGeom>
        </p:spPr>
      </p:pic>
    </p:spTree>
    <p:extLst>
      <p:ext uri="{BB962C8B-B14F-4D97-AF65-F5344CB8AC3E}">
        <p14:creationId xmlns:p14="http://schemas.microsoft.com/office/powerpoint/2010/main" val="232597086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101"/>
                                        </p:tgtEl>
                                        <p:attrNameLst>
                                          <p:attrName>style.visibility</p:attrName>
                                        </p:attrNameLst>
                                      </p:cBhvr>
                                      <p:to>
                                        <p:strVal val="visible"/>
                                      </p:to>
                                    </p:set>
                                    <p:animEffect transition="in" filter="fade">
                                      <p:cBhvr>
                                        <p:cTn id="7" dur="1000"/>
                                        <p:tgtEl>
                                          <p:spTgt spid="4101"/>
                                        </p:tgtEl>
                                      </p:cBhvr>
                                    </p:animEffect>
                                    <p:anim calcmode="lin" valueType="num">
                                      <p:cBhvr>
                                        <p:cTn id="8" dur="1000" fill="hold"/>
                                        <p:tgtEl>
                                          <p:spTgt spid="4101"/>
                                        </p:tgtEl>
                                        <p:attrNameLst>
                                          <p:attrName>ppt_x</p:attrName>
                                        </p:attrNameLst>
                                      </p:cBhvr>
                                      <p:tavLst>
                                        <p:tav tm="0">
                                          <p:val>
                                            <p:strVal val="#ppt_x"/>
                                          </p:val>
                                        </p:tav>
                                        <p:tav tm="100000">
                                          <p:val>
                                            <p:strVal val="#ppt_x"/>
                                          </p:val>
                                        </p:tav>
                                      </p:tavLst>
                                    </p:anim>
                                    <p:anim calcmode="lin" valueType="num">
                                      <p:cBhvr>
                                        <p:cTn id="9" dur="1000" fill="hold"/>
                                        <p:tgtEl>
                                          <p:spTgt spid="410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1"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1"/>
          <p:cNvSpPr>
            <a:spLocks noGrp="1" noChangeArrowheads="1"/>
          </p:cNvSpPr>
          <p:nvPr>
            <p:ph type="ctrTitle"/>
          </p:nvPr>
        </p:nvSpPr>
        <p:spPr>
          <a:xfrm>
            <a:off x="457200" y="1645920"/>
            <a:ext cx="8229600" cy="891540"/>
          </a:xfrm>
        </p:spPr>
        <p:txBody>
          <a:bodyPr lIns="0" tIns="0" rIns="0" bIns="0" anchor="t"/>
          <a:lstStyle/>
          <a:p>
            <a:pPr eaLnBrk="1" hangingPunct="1">
              <a:lnSpc>
                <a:spcPct val="95000"/>
              </a:lnSpc>
            </a:pPr>
            <a:r>
              <a:rPr lang="en-US" sz="4900" dirty="0" smtClean="0">
                <a:solidFill>
                  <a:schemeClr val="tx1"/>
                </a:solidFill>
                <a:latin typeface="Arial Rounded MT Bold" pitchFamily="34" charset="0"/>
              </a:rPr>
              <a:t>Tips to Protect Yourself</a:t>
            </a:r>
            <a:endParaRPr lang="en-US" sz="4900" dirty="0">
              <a:solidFill>
                <a:schemeClr val="tx1"/>
              </a:solidFill>
              <a:latin typeface="Arial Rounded MT Bold" pitchFamily="34" charset="0"/>
            </a:endParaRPr>
          </a:p>
        </p:txBody>
      </p:sp>
      <p:sp>
        <p:nvSpPr>
          <p:cNvPr id="4101" name="Text Box 8"/>
          <p:cNvSpPr txBox="1">
            <a:spLocks noChangeArrowheads="1"/>
          </p:cNvSpPr>
          <p:nvPr/>
        </p:nvSpPr>
        <p:spPr bwMode="auto">
          <a:xfrm>
            <a:off x="914400" y="2743200"/>
            <a:ext cx="7772400" cy="3157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lnSpc>
                <a:spcPct val="95000"/>
              </a:lnSpc>
            </a:pPr>
            <a:r>
              <a:rPr lang="en-US" sz="3600" dirty="0" smtClean="0">
                <a:latin typeface="Calibri" pitchFamily="34" charset="0"/>
                <a:cs typeface="Calibri" pitchFamily="34" charset="0"/>
              </a:rPr>
              <a:t>Use STRONG passwords:</a:t>
            </a:r>
          </a:p>
          <a:p>
            <a:pPr marL="571500" indent="-571500" eaLnBrk="1" hangingPunct="1">
              <a:lnSpc>
                <a:spcPct val="95000"/>
              </a:lnSpc>
              <a:buFont typeface="Arial" pitchFamily="34" charset="0"/>
              <a:buChar char="•"/>
            </a:pPr>
            <a:r>
              <a:rPr lang="en-US" sz="3600" dirty="0" smtClean="0">
                <a:latin typeface="Calibri" pitchFamily="34" charset="0"/>
                <a:cs typeface="Calibri" pitchFamily="34" charset="0"/>
              </a:rPr>
              <a:t>You need to be able to remember your password.</a:t>
            </a:r>
          </a:p>
          <a:p>
            <a:pPr marL="571500" indent="-571500" eaLnBrk="1" hangingPunct="1">
              <a:lnSpc>
                <a:spcPct val="95000"/>
              </a:lnSpc>
              <a:buFont typeface="Arial" pitchFamily="34" charset="0"/>
              <a:buChar char="•"/>
            </a:pPr>
            <a:r>
              <a:rPr lang="en-US" sz="3600" dirty="0" smtClean="0">
                <a:latin typeface="Calibri" pitchFamily="34" charset="0"/>
                <a:cs typeface="Calibri" pitchFamily="34" charset="0"/>
              </a:rPr>
              <a:t>Others, even those close to you, should not be able to guess your password.</a:t>
            </a:r>
          </a:p>
        </p:txBody>
      </p:sp>
      <p:pic>
        <p:nvPicPr>
          <p:cNvPr id="7" name="Picture 6" title="Keyboard Close Up"/>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62800" y="5541603"/>
            <a:ext cx="1981200" cy="1316397"/>
          </a:xfrm>
          <a:prstGeom prst="rect">
            <a:avLst/>
          </a:prstGeom>
        </p:spPr>
      </p:pic>
    </p:spTree>
    <p:extLst>
      <p:ext uri="{BB962C8B-B14F-4D97-AF65-F5344CB8AC3E}">
        <p14:creationId xmlns:p14="http://schemas.microsoft.com/office/powerpoint/2010/main" val="422772464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101">
                                            <p:txEl>
                                              <p:pRg st="0" end="0"/>
                                            </p:txEl>
                                          </p:spTgt>
                                        </p:tgtEl>
                                        <p:attrNameLst>
                                          <p:attrName>style.visibility</p:attrName>
                                        </p:attrNameLst>
                                      </p:cBhvr>
                                      <p:to>
                                        <p:strVal val="visible"/>
                                      </p:to>
                                    </p:set>
                                    <p:animEffect transition="in" filter="fade">
                                      <p:cBhvr>
                                        <p:cTn id="7" dur="1000"/>
                                        <p:tgtEl>
                                          <p:spTgt spid="4101">
                                            <p:txEl>
                                              <p:pRg st="0" end="0"/>
                                            </p:txEl>
                                          </p:spTgt>
                                        </p:tgtEl>
                                      </p:cBhvr>
                                    </p:animEffect>
                                    <p:anim calcmode="lin" valueType="num">
                                      <p:cBhvr>
                                        <p:cTn id="8" dur="1000" fill="hold"/>
                                        <p:tgtEl>
                                          <p:spTgt spid="410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10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101">
                                            <p:txEl>
                                              <p:pRg st="1" end="1"/>
                                            </p:txEl>
                                          </p:spTgt>
                                        </p:tgtEl>
                                        <p:attrNameLst>
                                          <p:attrName>style.visibility</p:attrName>
                                        </p:attrNameLst>
                                      </p:cBhvr>
                                      <p:to>
                                        <p:strVal val="visible"/>
                                      </p:to>
                                    </p:set>
                                    <p:animEffect transition="in" filter="fade">
                                      <p:cBhvr>
                                        <p:cTn id="14" dur="1000"/>
                                        <p:tgtEl>
                                          <p:spTgt spid="4101">
                                            <p:txEl>
                                              <p:pRg st="1" end="1"/>
                                            </p:txEl>
                                          </p:spTgt>
                                        </p:tgtEl>
                                      </p:cBhvr>
                                    </p:animEffect>
                                    <p:anim calcmode="lin" valueType="num">
                                      <p:cBhvr>
                                        <p:cTn id="15" dur="1000" fill="hold"/>
                                        <p:tgtEl>
                                          <p:spTgt spid="4101">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10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101">
                                            <p:txEl>
                                              <p:pRg st="2" end="2"/>
                                            </p:txEl>
                                          </p:spTgt>
                                        </p:tgtEl>
                                        <p:attrNameLst>
                                          <p:attrName>style.visibility</p:attrName>
                                        </p:attrNameLst>
                                      </p:cBhvr>
                                      <p:to>
                                        <p:strVal val="visible"/>
                                      </p:to>
                                    </p:set>
                                    <p:animEffect transition="in" filter="fade">
                                      <p:cBhvr>
                                        <p:cTn id="21" dur="1000"/>
                                        <p:tgtEl>
                                          <p:spTgt spid="4101">
                                            <p:txEl>
                                              <p:pRg st="2" end="2"/>
                                            </p:txEl>
                                          </p:spTgt>
                                        </p:tgtEl>
                                      </p:cBhvr>
                                    </p:animEffect>
                                    <p:anim calcmode="lin" valueType="num">
                                      <p:cBhvr>
                                        <p:cTn id="22" dur="1000" fill="hold"/>
                                        <p:tgtEl>
                                          <p:spTgt spid="4101">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4101">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1" grpId="0" build="p" bldLvl="3"/>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1"/>
          <p:cNvSpPr>
            <a:spLocks noGrp="1" noChangeArrowheads="1"/>
          </p:cNvSpPr>
          <p:nvPr>
            <p:ph type="ctrTitle"/>
          </p:nvPr>
        </p:nvSpPr>
        <p:spPr>
          <a:xfrm>
            <a:off x="457200" y="1645920"/>
            <a:ext cx="8229600" cy="891540"/>
          </a:xfrm>
        </p:spPr>
        <p:txBody>
          <a:bodyPr lIns="0" tIns="0" rIns="0" bIns="0" anchor="t"/>
          <a:lstStyle/>
          <a:p>
            <a:pPr eaLnBrk="1" hangingPunct="1">
              <a:lnSpc>
                <a:spcPct val="95000"/>
              </a:lnSpc>
            </a:pPr>
            <a:r>
              <a:rPr lang="en-US" sz="4900" dirty="0" smtClean="0">
                <a:solidFill>
                  <a:schemeClr val="tx1"/>
                </a:solidFill>
                <a:latin typeface="Arial Rounded MT Bold" pitchFamily="34" charset="0"/>
              </a:rPr>
              <a:t>Tips to Protect Yourself</a:t>
            </a:r>
            <a:endParaRPr lang="en-US" sz="4900" dirty="0">
              <a:solidFill>
                <a:schemeClr val="tx1"/>
              </a:solidFill>
              <a:latin typeface="Arial Rounded MT Bold" pitchFamily="34" charset="0"/>
            </a:endParaRPr>
          </a:p>
        </p:txBody>
      </p:sp>
      <p:sp>
        <p:nvSpPr>
          <p:cNvPr id="4101" name="Text Box 8"/>
          <p:cNvSpPr txBox="1">
            <a:spLocks noChangeArrowheads="1"/>
          </p:cNvSpPr>
          <p:nvPr/>
        </p:nvSpPr>
        <p:spPr bwMode="auto">
          <a:xfrm>
            <a:off x="914400" y="2743200"/>
            <a:ext cx="7772400" cy="27699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marL="571500" lvl="0" indent="-571500">
              <a:buFont typeface="Arial" pitchFamily="34" charset="0"/>
              <a:buChar char="•"/>
            </a:pPr>
            <a:r>
              <a:rPr lang="en-US" sz="3600" dirty="0"/>
              <a:t>Avoid words which can be found in a dictionary.</a:t>
            </a:r>
          </a:p>
          <a:p>
            <a:pPr marL="571500" lvl="0" indent="-571500">
              <a:buFont typeface="Arial" pitchFamily="34" charset="0"/>
              <a:buChar char="•"/>
            </a:pPr>
            <a:r>
              <a:rPr lang="en-US" sz="3600" dirty="0"/>
              <a:t>Avoid names and birthdays of loved ones or other easy to guess personal information.</a:t>
            </a:r>
          </a:p>
        </p:txBody>
      </p:sp>
      <p:pic>
        <p:nvPicPr>
          <p:cNvPr id="7" name="Picture 6" title="Keyboard Close Up"/>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62800" y="5541603"/>
            <a:ext cx="1981200" cy="1316397"/>
          </a:xfrm>
          <a:prstGeom prst="rect">
            <a:avLst/>
          </a:prstGeom>
        </p:spPr>
      </p:pic>
    </p:spTree>
    <p:extLst>
      <p:ext uri="{BB962C8B-B14F-4D97-AF65-F5344CB8AC3E}">
        <p14:creationId xmlns:p14="http://schemas.microsoft.com/office/powerpoint/2010/main" val="175860089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101">
                                            <p:txEl>
                                              <p:pRg st="0" end="0"/>
                                            </p:txEl>
                                          </p:spTgt>
                                        </p:tgtEl>
                                        <p:attrNameLst>
                                          <p:attrName>style.visibility</p:attrName>
                                        </p:attrNameLst>
                                      </p:cBhvr>
                                      <p:to>
                                        <p:strVal val="visible"/>
                                      </p:to>
                                    </p:set>
                                    <p:animEffect transition="in" filter="fade">
                                      <p:cBhvr>
                                        <p:cTn id="7" dur="1000"/>
                                        <p:tgtEl>
                                          <p:spTgt spid="4101">
                                            <p:txEl>
                                              <p:pRg st="0" end="0"/>
                                            </p:txEl>
                                          </p:spTgt>
                                        </p:tgtEl>
                                      </p:cBhvr>
                                    </p:animEffect>
                                    <p:anim calcmode="lin" valueType="num">
                                      <p:cBhvr>
                                        <p:cTn id="8" dur="1000" fill="hold"/>
                                        <p:tgtEl>
                                          <p:spTgt spid="410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10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101">
                                            <p:txEl>
                                              <p:pRg st="1" end="1"/>
                                            </p:txEl>
                                          </p:spTgt>
                                        </p:tgtEl>
                                        <p:attrNameLst>
                                          <p:attrName>style.visibility</p:attrName>
                                        </p:attrNameLst>
                                      </p:cBhvr>
                                      <p:to>
                                        <p:strVal val="visible"/>
                                      </p:to>
                                    </p:set>
                                    <p:animEffect transition="in" filter="fade">
                                      <p:cBhvr>
                                        <p:cTn id="14" dur="1000"/>
                                        <p:tgtEl>
                                          <p:spTgt spid="4101">
                                            <p:txEl>
                                              <p:pRg st="1" end="1"/>
                                            </p:txEl>
                                          </p:spTgt>
                                        </p:tgtEl>
                                      </p:cBhvr>
                                    </p:animEffect>
                                    <p:anim calcmode="lin" valueType="num">
                                      <p:cBhvr>
                                        <p:cTn id="15" dur="1000" fill="hold"/>
                                        <p:tgtEl>
                                          <p:spTgt spid="4101">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101">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1" grpId="0" build="p" bldLvl="3"/>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1"/>
          <p:cNvSpPr>
            <a:spLocks noGrp="1" noChangeArrowheads="1"/>
          </p:cNvSpPr>
          <p:nvPr>
            <p:ph type="ctrTitle"/>
          </p:nvPr>
        </p:nvSpPr>
        <p:spPr>
          <a:xfrm>
            <a:off x="457200" y="1645920"/>
            <a:ext cx="8229600" cy="891540"/>
          </a:xfrm>
        </p:spPr>
        <p:txBody>
          <a:bodyPr lIns="0" tIns="0" rIns="0" bIns="0" anchor="t"/>
          <a:lstStyle/>
          <a:p>
            <a:pPr eaLnBrk="1" hangingPunct="1">
              <a:lnSpc>
                <a:spcPct val="95000"/>
              </a:lnSpc>
            </a:pPr>
            <a:r>
              <a:rPr lang="en-US" sz="4900" dirty="0" smtClean="0">
                <a:solidFill>
                  <a:schemeClr val="tx1"/>
                </a:solidFill>
                <a:latin typeface="Arial Rounded MT Bold" pitchFamily="34" charset="0"/>
              </a:rPr>
              <a:t>Tips to Protect Yourself</a:t>
            </a:r>
            <a:endParaRPr lang="en-US" sz="4900" dirty="0">
              <a:solidFill>
                <a:schemeClr val="tx1"/>
              </a:solidFill>
              <a:latin typeface="Arial Rounded MT Bold" pitchFamily="34" charset="0"/>
            </a:endParaRPr>
          </a:p>
        </p:txBody>
      </p:sp>
      <p:sp>
        <p:nvSpPr>
          <p:cNvPr id="4101" name="Text Box 8"/>
          <p:cNvSpPr txBox="1">
            <a:spLocks noChangeArrowheads="1"/>
          </p:cNvSpPr>
          <p:nvPr/>
        </p:nvSpPr>
        <p:spPr bwMode="auto">
          <a:xfrm>
            <a:off x="914400" y="2743200"/>
            <a:ext cx="7772400" cy="27699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lvl="0"/>
            <a:r>
              <a:rPr lang="en-US" sz="3600" dirty="0" smtClean="0">
                <a:latin typeface="Calibri" panose="020F0502020204030204" pitchFamily="34" charset="0"/>
              </a:rPr>
              <a:t>8 </a:t>
            </a:r>
            <a:r>
              <a:rPr lang="en-US" sz="3600" dirty="0">
                <a:latin typeface="Calibri" panose="020F0502020204030204" pitchFamily="34" charset="0"/>
              </a:rPr>
              <a:t>or more </a:t>
            </a:r>
            <a:r>
              <a:rPr lang="en-US" sz="3600" dirty="0" smtClean="0">
                <a:latin typeface="Calibri" panose="020F0502020204030204" pitchFamily="34" charset="0"/>
              </a:rPr>
              <a:t>characters</a:t>
            </a:r>
          </a:p>
          <a:p>
            <a:pPr marL="571500" lvl="0" indent="-571500">
              <a:buFont typeface="Arial" pitchFamily="34" charset="0"/>
              <a:buChar char="•"/>
            </a:pPr>
            <a:r>
              <a:rPr lang="en-US" sz="3600" dirty="0" smtClean="0">
                <a:latin typeface="Calibri" panose="020F0502020204030204" pitchFamily="34" charset="0"/>
              </a:rPr>
              <a:t>Use a combination of:</a:t>
            </a:r>
          </a:p>
          <a:p>
            <a:pPr marL="571500" lvl="0" indent="-571500">
              <a:buFont typeface="Arial" pitchFamily="34" charset="0"/>
              <a:buChar char="•"/>
            </a:pPr>
            <a:r>
              <a:rPr lang="en-US" sz="3600" dirty="0" smtClean="0">
                <a:latin typeface="Calibri" panose="020F0502020204030204" pitchFamily="34" charset="0"/>
              </a:rPr>
              <a:t>Letters (</a:t>
            </a:r>
            <a:r>
              <a:rPr lang="en-US" sz="3600" dirty="0" err="1" smtClean="0">
                <a:latin typeface="Calibri" panose="020F0502020204030204" pitchFamily="34" charset="0"/>
              </a:rPr>
              <a:t>abc</a:t>
            </a:r>
            <a:r>
              <a:rPr lang="en-US" sz="3600" dirty="0" smtClean="0">
                <a:latin typeface="Calibri" panose="020F0502020204030204" pitchFamily="34" charset="0"/>
              </a:rPr>
              <a:t>)</a:t>
            </a:r>
          </a:p>
          <a:p>
            <a:pPr marL="571500" lvl="0" indent="-571500">
              <a:buFont typeface="Arial" pitchFamily="34" charset="0"/>
              <a:buChar char="•"/>
            </a:pPr>
            <a:r>
              <a:rPr lang="en-US" sz="3600" dirty="0" smtClean="0">
                <a:latin typeface="Calibri" panose="020F0502020204030204" pitchFamily="34" charset="0"/>
              </a:rPr>
              <a:t>Numbers (123)</a:t>
            </a:r>
          </a:p>
          <a:p>
            <a:pPr marL="571500" lvl="0" indent="-571500">
              <a:buFont typeface="Arial" pitchFamily="34" charset="0"/>
              <a:buChar char="•"/>
            </a:pPr>
            <a:r>
              <a:rPr lang="en-US" sz="3600" dirty="0" smtClean="0">
                <a:latin typeface="Calibri" panose="020F0502020204030204" pitchFamily="34" charset="0"/>
              </a:rPr>
              <a:t>Special Characters (#$%_)</a:t>
            </a:r>
          </a:p>
        </p:txBody>
      </p:sp>
      <p:pic>
        <p:nvPicPr>
          <p:cNvPr id="7" name="Picture 6" title="Keyboard Close Up"/>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62800" y="5541603"/>
            <a:ext cx="1981200" cy="1316397"/>
          </a:xfrm>
          <a:prstGeom prst="rect">
            <a:avLst/>
          </a:prstGeom>
        </p:spPr>
      </p:pic>
    </p:spTree>
    <p:extLst>
      <p:ext uri="{BB962C8B-B14F-4D97-AF65-F5344CB8AC3E}">
        <p14:creationId xmlns:p14="http://schemas.microsoft.com/office/powerpoint/2010/main" val="312923458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101">
                                            <p:txEl>
                                              <p:pRg st="0" end="0"/>
                                            </p:txEl>
                                          </p:spTgt>
                                        </p:tgtEl>
                                        <p:attrNameLst>
                                          <p:attrName>style.visibility</p:attrName>
                                        </p:attrNameLst>
                                      </p:cBhvr>
                                      <p:to>
                                        <p:strVal val="visible"/>
                                      </p:to>
                                    </p:set>
                                    <p:animEffect transition="in" filter="fade">
                                      <p:cBhvr>
                                        <p:cTn id="7" dur="1000"/>
                                        <p:tgtEl>
                                          <p:spTgt spid="4101">
                                            <p:txEl>
                                              <p:pRg st="0" end="0"/>
                                            </p:txEl>
                                          </p:spTgt>
                                        </p:tgtEl>
                                      </p:cBhvr>
                                    </p:animEffect>
                                    <p:anim calcmode="lin" valueType="num">
                                      <p:cBhvr>
                                        <p:cTn id="8" dur="1000" fill="hold"/>
                                        <p:tgtEl>
                                          <p:spTgt spid="410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10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101">
                                            <p:txEl>
                                              <p:pRg st="1" end="1"/>
                                            </p:txEl>
                                          </p:spTgt>
                                        </p:tgtEl>
                                        <p:attrNameLst>
                                          <p:attrName>style.visibility</p:attrName>
                                        </p:attrNameLst>
                                      </p:cBhvr>
                                      <p:to>
                                        <p:strVal val="visible"/>
                                      </p:to>
                                    </p:set>
                                    <p:animEffect transition="in" filter="fade">
                                      <p:cBhvr>
                                        <p:cTn id="14" dur="1000"/>
                                        <p:tgtEl>
                                          <p:spTgt spid="4101">
                                            <p:txEl>
                                              <p:pRg st="1" end="1"/>
                                            </p:txEl>
                                          </p:spTgt>
                                        </p:tgtEl>
                                      </p:cBhvr>
                                    </p:animEffect>
                                    <p:anim calcmode="lin" valueType="num">
                                      <p:cBhvr>
                                        <p:cTn id="15" dur="1000" fill="hold"/>
                                        <p:tgtEl>
                                          <p:spTgt spid="4101">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10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101">
                                            <p:txEl>
                                              <p:pRg st="2" end="2"/>
                                            </p:txEl>
                                          </p:spTgt>
                                        </p:tgtEl>
                                        <p:attrNameLst>
                                          <p:attrName>style.visibility</p:attrName>
                                        </p:attrNameLst>
                                      </p:cBhvr>
                                      <p:to>
                                        <p:strVal val="visible"/>
                                      </p:to>
                                    </p:set>
                                    <p:animEffect transition="in" filter="fade">
                                      <p:cBhvr>
                                        <p:cTn id="21" dur="1000"/>
                                        <p:tgtEl>
                                          <p:spTgt spid="4101">
                                            <p:txEl>
                                              <p:pRg st="2" end="2"/>
                                            </p:txEl>
                                          </p:spTgt>
                                        </p:tgtEl>
                                      </p:cBhvr>
                                    </p:animEffect>
                                    <p:anim calcmode="lin" valueType="num">
                                      <p:cBhvr>
                                        <p:cTn id="22" dur="1000" fill="hold"/>
                                        <p:tgtEl>
                                          <p:spTgt spid="4101">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4101">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4101">
                                            <p:txEl>
                                              <p:pRg st="3" end="3"/>
                                            </p:txEl>
                                          </p:spTgt>
                                        </p:tgtEl>
                                        <p:attrNameLst>
                                          <p:attrName>style.visibility</p:attrName>
                                        </p:attrNameLst>
                                      </p:cBhvr>
                                      <p:to>
                                        <p:strVal val="visible"/>
                                      </p:to>
                                    </p:set>
                                    <p:animEffect transition="in" filter="fade">
                                      <p:cBhvr>
                                        <p:cTn id="28" dur="1000"/>
                                        <p:tgtEl>
                                          <p:spTgt spid="4101">
                                            <p:txEl>
                                              <p:pRg st="3" end="3"/>
                                            </p:txEl>
                                          </p:spTgt>
                                        </p:tgtEl>
                                      </p:cBhvr>
                                    </p:animEffect>
                                    <p:anim calcmode="lin" valueType="num">
                                      <p:cBhvr>
                                        <p:cTn id="29" dur="1000" fill="hold"/>
                                        <p:tgtEl>
                                          <p:spTgt spid="4101">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4101">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4101">
                                            <p:txEl>
                                              <p:pRg st="4" end="4"/>
                                            </p:txEl>
                                          </p:spTgt>
                                        </p:tgtEl>
                                        <p:attrNameLst>
                                          <p:attrName>style.visibility</p:attrName>
                                        </p:attrNameLst>
                                      </p:cBhvr>
                                      <p:to>
                                        <p:strVal val="visible"/>
                                      </p:to>
                                    </p:set>
                                    <p:animEffect transition="in" filter="fade">
                                      <p:cBhvr>
                                        <p:cTn id="35" dur="1000"/>
                                        <p:tgtEl>
                                          <p:spTgt spid="4101">
                                            <p:txEl>
                                              <p:pRg st="4" end="4"/>
                                            </p:txEl>
                                          </p:spTgt>
                                        </p:tgtEl>
                                      </p:cBhvr>
                                    </p:animEffect>
                                    <p:anim calcmode="lin" valueType="num">
                                      <p:cBhvr>
                                        <p:cTn id="36" dur="1000" fill="hold"/>
                                        <p:tgtEl>
                                          <p:spTgt spid="4101">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4101">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1" grpId="0" build="p" bldLvl="3"/>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1"/>
          <p:cNvSpPr>
            <a:spLocks noGrp="1" noChangeArrowheads="1"/>
          </p:cNvSpPr>
          <p:nvPr>
            <p:ph type="ctrTitle"/>
          </p:nvPr>
        </p:nvSpPr>
        <p:spPr>
          <a:xfrm>
            <a:off x="457200" y="1645920"/>
            <a:ext cx="8229600" cy="891540"/>
          </a:xfrm>
        </p:spPr>
        <p:txBody>
          <a:bodyPr lIns="0" tIns="0" rIns="0" bIns="0" anchor="t"/>
          <a:lstStyle/>
          <a:p>
            <a:pPr eaLnBrk="1" hangingPunct="1">
              <a:lnSpc>
                <a:spcPct val="95000"/>
              </a:lnSpc>
            </a:pPr>
            <a:r>
              <a:rPr lang="en-US" sz="4900" dirty="0" smtClean="0">
                <a:solidFill>
                  <a:schemeClr val="tx1"/>
                </a:solidFill>
                <a:latin typeface="Arial Rounded MT Bold" pitchFamily="34" charset="0"/>
              </a:rPr>
              <a:t>Tips to Protect Yourself</a:t>
            </a:r>
            <a:endParaRPr lang="en-US" sz="4900" dirty="0">
              <a:solidFill>
                <a:schemeClr val="tx1"/>
              </a:solidFill>
              <a:latin typeface="Arial Rounded MT Bold" pitchFamily="34" charset="0"/>
            </a:endParaRPr>
          </a:p>
        </p:txBody>
      </p:sp>
      <p:sp>
        <p:nvSpPr>
          <p:cNvPr id="4101" name="Text Box 8"/>
          <p:cNvSpPr txBox="1">
            <a:spLocks noChangeArrowheads="1"/>
          </p:cNvSpPr>
          <p:nvPr/>
        </p:nvSpPr>
        <p:spPr bwMode="auto">
          <a:xfrm>
            <a:off x="914400" y="2743200"/>
            <a:ext cx="7772400" cy="27699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lvl="0">
              <a:spcAft>
                <a:spcPts val="1200"/>
              </a:spcAft>
            </a:pPr>
            <a:r>
              <a:rPr lang="en-US" sz="3200" dirty="0">
                <a:latin typeface="Calibri" panose="020F0502020204030204" pitchFamily="34" charset="0"/>
              </a:rPr>
              <a:t>Create a phrase and use parts of it along with numbers and/or special characters. </a:t>
            </a:r>
            <a:endParaRPr lang="en-US" sz="500" dirty="0" smtClean="0">
              <a:latin typeface="Calibri" panose="020F0502020204030204" pitchFamily="34" charset="0"/>
            </a:endParaRPr>
          </a:p>
          <a:p>
            <a:pPr marL="457200" lvl="0" indent="-457200">
              <a:spcAft>
                <a:spcPts val="1200"/>
              </a:spcAft>
              <a:buFont typeface="Arial" pitchFamily="34" charset="0"/>
              <a:buChar char="•"/>
            </a:pPr>
            <a:r>
              <a:rPr lang="en-US" sz="3200" b="1" dirty="0" smtClean="0">
                <a:latin typeface="Calibri" panose="020F0502020204030204" pitchFamily="34" charset="0"/>
              </a:rPr>
              <a:t>P</a:t>
            </a:r>
            <a:r>
              <a:rPr lang="en-US" sz="3200" dirty="0" smtClean="0">
                <a:latin typeface="Calibri" panose="020F0502020204030204" pitchFamily="34" charset="0"/>
              </a:rPr>
              <a:t>asswords </a:t>
            </a:r>
            <a:r>
              <a:rPr lang="en-US" sz="3200" b="1" dirty="0">
                <a:latin typeface="Calibri" panose="020F0502020204030204" pitchFamily="34" charset="0"/>
              </a:rPr>
              <a:t>A</a:t>
            </a:r>
            <a:r>
              <a:rPr lang="en-US" sz="3200" dirty="0">
                <a:latin typeface="Calibri" panose="020F0502020204030204" pitchFamily="34" charset="0"/>
              </a:rPr>
              <a:t>re </a:t>
            </a:r>
            <a:r>
              <a:rPr lang="en-US" sz="3200" b="1" dirty="0">
                <a:latin typeface="Calibri" panose="020F0502020204030204" pitchFamily="34" charset="0"/>
              </a:rPr>
              <a:t>H</a:t>
            </a:r>
            <a:r>
              <a:rPr lang="en-US" sz="3200" dirty="0">
                <a:latin typeface="Calibri" panose="020F0502020204030204" pitchFamily="34" charset="0"/>
              </a:rPr>
              <a:t>ard </a:t>
            </a:r>
            <a:r>
              <a:rPr lang="en-US" sz="3200" b="1" dirty="0">
                <a:latin typeface="Calibri" panose="020F0502020204030204" pitchFamily="34" charset="0"/>
              </a:rPr>
              <a:t>F</a:t>
            </a:r>
            <a:r>
              <a:rPr lang="en-US" sz="3200" dirty="0">
                <a:latin typeface="Calibri" panose="020F0502020204030204" pitchFamily="34" charset="0"/>
              </a:rPr>
              <a:t>or </a:t>
            </a:r>
            <a:r>
              <a:rPr lang="en-US" sz="3200" b="1" dirty="0">
                <a:latin typeface="Calibri" panose="020F0502020204030204" pitchFamily="34" charset="0"/>
              </a:rPr>
              <a:t>M</a:t>
            </a:r>
            <a:r>
              <a:rPr lang="en-US" sz="3200" dirty="0">
                <a:latin typeface="Calibri" panose="020F0502020204030204" pitchFamily="34" charset="0"/>
              </a:rPr>
              <a:t>e </a:t>
            </a:r>
            <a:r>
              <a:rPr lang="en-US" sz="3200" b="1" dirty="0">
                <a:latin typeface="Calibri" panose="020F0502020204030204" pitchFamily="34" charset="0"/>
              </a:rPr>
              <a:t>T</a:t>
            </a:r>
            <a:r>
              <a:rPr lang="en-US" sz="3200" dirty="0">
                <a:latin typeface="Calibri" panose="020F0502020204030204" pitchFamily="34" charset="0"/>
              </a:rPr>
              <a:t>o </a:t>
            </a:r>
            <a:r>
              <a:rPr lang="en-US" sz="3200" b="1" dirty="0">
                <a:latin typeface="Calibri" panose="020F0502020204030204" pitchFamily="34" charset="0"/>
              </a:rPr>
              <a:t>R</a:t>
            </a:r>
            <a:r>
              <a:rPr lang="en-US" sz="3200" dirty="0">
                <a:latin typeface="Calibri" panose="020F0502020204030204" pitchFamily="34" charset="0"/>
              </a:rPr>
              <a:t>emember </a:t>
            </a:r>
            <a:r>
              <a:rPr lang="en-US" sz="3200" b="1" dirty="0">
                <a:latin typeface="Calibri" panose="020F0502020204030204" pitchFamily="34" charset="0"/>
              </a:rPr>
              <a:t>78</a:t>
            </a:r>
            <a:r>
              <a:rPr lang="en-US" sz="3200" dirty="0">
                <a:latin typeface="Calibri" panose="020F0502020204030204" pitchFamily="34" charset="0"/>
              </a:rPr>
              <a:t> could be </a:t>
            </a:r>
            <a:r>
              <a:rPr lang="en-US" sz="3200" b="1" dirty="0" smtClean="0">
                <a:latin typeface="Calibri" panose="020F0502020204030204" pitchFamily="34" charset="0"/>
              </a:rPr>
              <a:t>pahfmtr78</a:t>
            </a:r>
          </a:p>
          <a:p>
            <a:pPr marL="457200" indent="-457200">
              <a:spcAft>
                <a:spcPts val="1200"/>
              </a:spcAft>
              <a:buFont typeface="Arial" pitchFamily="34" charset="0"/>
              <a:buChar char="•"/>
            </a:pPr>
            <a:r>
              <a:rPr lang="en-US" sz="3200" b="1" dirty="0" smtClean="0">
                <a:latin typeface="Calibri" panose="020F0502020204030204" pitchFamily="34" charset="0"/>
              </a:rPr>
              <a:t>O</a:t>
            </a:r>
            <a:r>
              <a:rPr lang="en-US" sz="3200" dirty="0" smtClean="0">
                <a:latin typeface="Calibri" panose="020F0502020204030204" pitchFamily="34" charset="0"/>
              </a:rPr>
              <a:t>nce </a:t>
            </a:r>
            <a:r>
              <a:rPr lang="en-US" sz="3200" b="1" dirty="0">
                <a:latin typeface="Calibri" panose="020F0502020204030204" pitchFamily="34" charset="0"/>
              </a:rPr>
              <a:t>U</a:t>
            </a:r>
            <a:r>
              <a:rPr lang="en-US" sz="3200" dirty="0">
                <a:latin typeface="Calibri" panose="020F0502020204030204" pitchFamily="34" charset="0"/>
              </a:rPr>
              <a:t>pon </a:t>
            </a:r>
            <a:r>
              <a:rPr lang="en-US" sz="3200" b="1" dirty="0">
                <a:latin typeface="Calibri" panose="020F0502020204030204" pitchFamily="34" charset="0"/>
              </a:rPr>
              <a:t>A</a:t>
            </a:r>
            <a:r>
              <a:rPr lang="en-US" sz="3200" dirty="0">
                <a:latin typeface="Calibri" panose="020F0502020204030204" pitchFamily="34" charset="0"/>
              </a:rPr>
              <a:t> </a:t>
            </a:r>
            <a:r>
              <a:rPr lang="en-US" sz="3200" b="1" dirty="0">
                <a:latin typeface="Calibri" panose="020F0502020204030204" pitchFamily="34" charset="0"/>
              </a:rPr>
              <a:t>T</a:t>
            </a:r>
            <a:r>
              <a:rPr lang="en-US" sz="3200" dirty="0">
                <a:latin typeface="Calibri" panose="020F0502020204030204" pitchFamily="34" charset="0"/>
              </a:rPr>
              <a:t>ime could </a:t>
            </a:r>
            <a:r>
              <a:rPr lang="en-US" sz="3200" dirty="0" smtClean="0">
                <a:latin typeface="Calibri" panose="020F0502020204030204" pitchFamily="34" charset="0"/>
              </a:rPr>
              <a:t>be         </a:t>
            </a:r>
            <a:r>
              <a:rPr lang="en-US" sz="3200" b="1" dirty="0" smtClean="0">
                <a:latin typeface="Calibri" panose="020F0502020204030204" pitchFamily="34" charset="0"/>
              </a:rPr>
              <a:t>ouat_5356</a:t>
            </a:r>
            <a:endParaRPr lang="en-US" sz="3200" dirty="0">
              <a:latin typeface="Calibri" panose="020F0502020204030204" pitchFamily="34" charset="0"/>
            </a:endParaRPr>
          </a:p>
        </p:txBody>
      </p:sp>
      <p:pic>
        <p:nvPicPr>
          <p:cNvPr id="7" name="Picture 6" title="Keyboard Close Up"/>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62800" y="5541603"/>
            <a:ext cx="1981200" cy="1316397"/>
          </a:xfrm>
          <a:prstGeom prst="rect">
            <a:avLst/>
          </a:prstGeom>
        </p:spPr>
      </p:pic>
    </p:spTree>
    <p:extLst>
      <p:ext uri="{BB962C8B-B14F-4D97-AF65-F5344CB8AC3E}">
        <p14:creationId xmlns:p14="http://schemas.microsoft.com/office/powerpoint/2010/main" val="177511265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101">
                                            <p:txEl>
                                              <p:pRg st="0" end="0"/>
                                            </p:txEl>
                                          </p:spTgt>
                                        </p:tgtEl>
                                        <p:attrNameLst>
                                          <p:attrName>style.visibility</p:attrName>
                                        </p:attrNameLst>
                                      </p:cBhvr>
                                      <p:to>
                                        <p:strVal val="visible"/>
                                      </p:to>
                                    </p:set>
                                    <p:animEffect transition="in" filter="fade">
                                      <p:cBhvr>
                                        <p:cTn id="7" dur="1000"/>
                                        <p:tgtEl>
                                          <p:spTgt spid="4101">
                                            <p:txEl>
                                              <p:pRg st="0" end="0"/>
                                            </p:txEl>
                                          </p:spTgt>
                                        </p:tgtEl>
                                      </p:cBhvr>
                                    </p:animEffect>
                                    <p:anim calcmode="lin" valueType="num">
                                      <p:cBhvr>
                                        <p:cTn id="8" dur="1000" fill="hold"/>
                                        <p:tgtEl>
                                          <p:spTgt spid="410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10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101">
                                            <p:txEl>
                                              <p:pRg st="1" end="1"/>
                                            </p:txEl>
                                          </p:spTgt>
                                        </p:tgtEl>
                                        <p:attrNameLst>
                                          <p:attrName>style.visibility</p:attrName>
                                        </p:attrNameLst>
                                      </p:cBhvr>
                                      <p:to>
                                        <p:strVal val="visible"/>
                                      </p:to>
                                    </p:set>
                                    <p:animEffect transition="in" filter="fade">
                                      <p:cBhvr>
                                        <p:cTn id="14" dur="1000"/>
                                        <p:tgtEl>
                                          <p:spTgt spid="4101">
                                            <p:txEl>
                                              <p:pRg st="1" end="1"/>
                                            </p:txEl>
                                          </p:spTgt>
                                        </p:tgtEl>
                                      </p:cBhvr>
                                    </p:animEffect>
                                    <p:anim calcmode="lin" valueType="num">
                                      <p:cBhvr>
                                        <p:cTn id="15" dur="1000" fill="hold"/>
                                        <p:tgtEl>
                                          <p:spTgt spid="4101">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10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101">
                                            <p:txEl>
                                              <p:pRg st="2" end="2"/>
                                            </p:txEl>
                                          </p:spTgt>
                                        </p:tgtEl>
                                        <p:attrNameLst>
                                          <p:attrName>style.visibility</p:attrName>
                                        </p:attrNameLst>
                                      </p:cBhvr>
                                      <p:to>
                                        <p:strVal val="visible"/>
                                      </p:to>
                                    </p:set>
                                    <p:animEffect transition="in" filter="fade">
                                      <p:cBhvr>
                                        <p:cTn id="21" dur="1000"/>
                                        <p:tgtEl>
                                          <p:spTgt spid="4101">
                                            <p:txEl>
                                              <p:pRg st="2" end="2"/>
                                            </p:txEl>
                                          </p:spTgt>
                                        </p:tgtEl>
                                      </p:cBhvr>
                                    </p:animEffect>
                                    <p:anim calcmode="lin" valueType="num">
                                      <p:cBhvr>
                                        <p:cTn id="22" dur="1000" fill="hold"/>
                                        <p:tgtEl>
                                          <p:spTgt spid="4101">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4101">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1" grpId="0" build="p" bldLvl="3"/>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1"/>
          <p:cNvSpPr>
            <a:spLocks noGrp="1" noChangeArrowheads="1"/>
          </p:cNvSpPr>
          <p:nvPr>
            <p:ph type="ctrTitle"/>
          </p:nvPr>
        </p:nvSpPr>
        <p:spPr>
          <a:xfrm>
            <a:off x="457200" y="1645920"/>
            <a:ext cx="8229600" cy="891540"/>
          </a:xfrm>
        </p:spPr>
        <p:txBody>
          <a:bodyPr lIns="0" tIns="0" rIns="0" bIns="0" anchor="t"/>
          <a:lstStyle/>
          <a:p>
            <a:pPr eaLnBrk="1" hangingPunct="1">
              <a:lnSpc>
                <a:spcPct val="95000"/>
              </a:lnSpc>
            </a:pPr>
            <a:r>
              <a:rPr lang="en-US" sz="4900" dirty="0" smtClean="0">
                <a:solidFill>
                  <a:schemeClr val="tx1"/>
                </a:solidFill>
                <a:latin typeface="Arial Rounded MT Bold" pitchFamily="34" charset="0"/>
              </a:rPr>
              <a:t>Tips to Protect Yourself</a:t>
            </a:r>
            <a:endParaRPr lang="en-US" sz="4900" dirty="0">
              <a:solidFill>
                <a:schemeClr val="tx1"/>
              </a:solidFill>
              <a:latin typeface="Arial Rounded MT Bold" pitchFamily="34" charset="0"/>
            </a:endParaRPr>
          </a:p>
        </p:txBody>
      </p:sp>
      <p:sp>
        <p:nvSpPr>
          <p:cNvPr id="4101" name="Text Box 8"/>
          <p:cNvSpPr txBox="1">
            <a:spLocks noChangeArrowheads="1"/>
          </p:cNvSpPr>
          <p:nvPr/>
        </p:nvSpPr>
        <p:spPr bwMode="auto">
          <a:xfrm>
            <a:off x="914400" y="2743200"/>
            <a:ext cx="7772400" cy="27699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r>
              <a:rPr lang="en-US" sz="3600" dirty="0" smtClean="0"/>
              <a:t>NEVER </a:t>
            </a:r>
            <a:r>
              <a:rPr lang="en-US" sz="3600" dirty="0"/>
              <a:t>tell anyone your password</a:t>
            </a:r>
            <a:r>
              <a:rPr lang="en-US" sz="3600" dirty="0" smtClean="0"/>
              <a:t>.</a:t>
            </a:r>
          </a:p>
          <a:p>
            <a:pPr marL="571500" indent="-571500">
              <a:buFont typeface="Arial" pitchFamily="34" charset="0"/>
              <a:buChar char="•"/>
            </a:pPr>
            <a:r>
              <a:rPr lang="en-US" sz="3600" dirty="0" smtClean="0"/>
              <a:t>Do not write it down.</a:t>
            </a:r>
          </a:p>
          <a:p>
            <a:pPr marL="571500" indent="-571500">
              <a:buFont typeface="Arial" pitchFamily="34" charset="0"/>
              <a:buChar char="•"/>
            </a:pPr>
            <a:r>
              <a:rPr lang="en-US" sz="3600" dirty="0" smtClean="0"/>
              <a:t>If you must write it down, keep it in a secure place.</a:t>
            </a:r>
          </a:p>
          <a:p>
            <a:endParaRPr lang="en-US" sz="3600" dirty="0"/>
          </a:p>
        </p:txBody>
      </p:sp>
      <p:pic>
        <p:nvPicPr>
          <p:cNvPr id="7" name="Picture 6" title="Keyboard Close Up"/>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62800" y="5541603"/>
            <a:ext cx="1981200" cy="1316397"/>
          </a:xfrm>
          <a:prstGeom prst="rect">
            <a:avLst/>
          </a:prstGeom>
        </p:spPr>
      </p:pic>
    </p:spTree>
    <p:extLst>
      <p:ext uri="{BB962C8B-B14F-4D97-AF65-F5344CB8AC3E}">
        <p14:creationId xmlns:p14="http://schemas.microsoft.com/office/powerpoint/2010/main" val="317065394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101">
                                            <p:txEl>
                                              <p:pRg st="0" end="0"/>
                                            </p:txEl>
                                          </p:spTgt>
                                        </p:tgtEl>
                                        <p:attrNameLst>
                                          <p:attrName>style.visibility</p:attrName>
                                        </p:attrNameLst>
                                      </p:cBhvr>
                                      <p:to>
                                        <p:strVal val="visible"/>
                                      </p:to>
                                    </p:set>
                                    <p:animEffect transition="in" filter="fade">
                                      <p:cBhvr>
                                        <p:cTn id="7" dur="1000"/>
                                        <p:tgtEl>
                                          <p:spTgt spid="4101">
                                            <p:txEl>
                                              <p:pRg st="0" end="0"/>
                                            </p:txEl>
                                          </p:spTgt>
                                        </p:tgtEl>
                                      </p:cBhvr>
                                    </p:animEffect>
                                    <p:anim calcmode="lin" valueType="num">
                                      <p:cBhvr>
                                        <p:cTn id="8" dur="1000" fill="hold"/>
                                        <p:tgtEl>
                                          <p:spTgt spid="410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10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101">
                                            <p:txEl>
                                              <p:pRg st="1" end="1"/>
                                            </p:txEl>
                                          </p:spTgt>
                                        </p:tgtEl>
                                        <p:attrNameLst>
                                          <p:attrName>style.visibility</p:attrName>
                                        </p:attrNameLst>
                                      </p:cBhvr>
                                      <p:to>
                                        <p:strVal val="visible"/>
                                      </p:to>
                                    </p:set>
                                    <p:animEffect transition="in" filter="fade">
                                      <p:cBhvr>
                                        <p:cTn id="14" dur="1000"/>
                                        <p:tgtEl>
                                          <p:spTgt spid="4101">
                                            <p:txEl>
                                              <p:pRg st="1" end="1"/>
                                            </p:txEl>
                                          </p:spTgt>
                                        </p:tgtEl>
                                      </p:cBhvr>
                                    </p:animEffect>
                                    <p:anim calcmode="lin" valueType="num">
                                      <p:cBhvr>
                                        <p:cTn id="15" dur="1000" fill="hold"/>
                                        <p:tgtEl>
                                          <p:spTgt spid="4101">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10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101">
                                            <p:txEl>
                                              <p:pRg st="2" end="2"/>
                                            </p:txEl>
                                          </p:spTgt>
                                        </p:tgtEl>
                                        <p:attrNameLst>
                                          <p:attrName>style.visibility</p:attrName>
                                        </p:attrNameLst>
                                      </p:cBhvr>
                                      <p:to>
                                        <p:strVal val="visible"/>
                                      </p:to>
                                    </p:set>
                                    <p:animEffect transition="in" filter="fade">
                                      <p:cBhvr>
                                        <p:cTn id="21" dur="1000"/>
                                        <p:tgtEl>
                                          <p:spTgt spid="4101">
                                            <p:txEl>
                                              <p:pRg st="2" end="2"/>
                                            </p:txEl>
                                          </p:spTgt>
                                        </p:tgtEl>
                                      </p:cBhvr>
                                    </p:animEffect>
                                    <p:anim calcmode="lin" valueType="num">
                                      <p:cBhvr>
                                        <p:cTn id="22" dur="1000" fill="hold"/>
                                        <p:tgtEl>
                                          <p:spTgt spid="4101">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4101">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1" grpId="0" build="p" bldLvl="3"/>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1"/>
          <p:cNvSpPr>
            <a:spLocks noGrp="1" noChangeArrowheads="1"/>
          </p:cNvSpPr>
          <p:nvPr>
            <p:ph type="ctrTitle"/>
          </p:nvPr>
        </p:nvSpPr>
        <p:spPr>
          <a:xfrm>
            <a:off x="457200" y="1645920"/>
            <a:ext cx="8229600" cy="891540"/>
          </a:xfrm>
        </p:spPr>
        <p:txBody>
          <a:bodyPr lIns="0" tIns="0" rIns="0" bIns="0" anchor="t"/>
          <a:lstStyle/>
          <a:p>
            <a:pPr eaLnBrk="1" hangingPunct="1">
              <a:lnSpc>
                <a:spcPct val="95000"/>
              </a:lnSpc>
            </a:pPr>
            <a:r>
              <a:rPr lang="en-US" sz="4900" dirty="0" smtClean="0">
                <a:solidFill>
                  <a:schemeClr val="tx1"/>
                </a:solidFill>
                <a:latin typeface="Arial Rounded MT Bold" pitchFamily="34" charset="0"/>
              </a:rPr>
              <a:t>Tips to Protect Yourself</a:t>
            </a:r>
            <a:endParaRPr lang="en-US" sz="4900" dirty="0">
              <a:solidFill>
                <a:schemeClr val="tx1"/>
              </a:solidFill>
              <a:latin typeface="Arial Rounded MT Bold" pitchFamily="34" charset="0"/>
            </a:endParaRPr>
          </a:p>
        </p:txBody>
      </p:sp>
      <p:sp>
        <p:nvSpPr>
          <p:cNvPr id="4101" name="Text Box 8"/>
          <p:cNvSpPr txBox="1">
            <a:spLocks noChangeArrowheads="1"/>
          </p:cNvSpPr>
          <p:nvPr/>
        </p:nvSpPr>
        <p:spPr bwMode="auto">
          <a:xfrm>
            <a:off x="914400" y="2743200"/>
            <a:ext cx="7772400" cy="27699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lvl="0"/>
            <a:r>
              <a:rPr lang="en-US" sz="3600" dirty="0" smtClean="0"/>
              <a:t>Use Multiple passwords.</a:t>
            </a:r>
          </a:p>
          <a:p>
            <a:pPr marL="571500" lvl="0" indent="-571500">
              <a:buFont typeface="Arial" pitchFamily="34" charset="0"/>
              <a:buChar char="•"/>
            </a:pPr>
            <a:r>
              <a:rPr lang="en-US" sz="3600" dirty="0" smtClean="0"/>
              <a:t>Use one password for social media sites and email.</a:t>
            </a:r>
          </a:p>
          <a:p>
            <a:pPr marL="571500" lvl="0" indent="-571500">
              <a:buFont typeface="Arial" pitchFamily="34" charset="0"/>
              <a:buChar char="•"/>
            </a:pPr>
            <a:r>
              <a:rPr lang="en-US" sz="3600" dirty="0" smtClean="0"/>
              <a:t>Use another for online shopping sites.</a:t>
            </a:r>
          </a:p>
          <a:p>
            <a:pPr marL="571500" lvl="0" indent="-571500">
              <a:buFont typeface="Arial" pitchFamily="34" charset="0"/>
              <a:buChar char="•"/>
            </a:pPr>
            <a:r>
              <a:rPr lang="en-US" sz="3600" dirty="0" smtClean="0"/>
              <a:t>Use another for online banking.</a:t>
            </a:r>
          </a:p>
        </p:txBody>
      </p:sp>
      <p:pic>
        <p:nvPicPr>
          <p:cNvPr id="7" name="Picture 6" title="Keyboard Close Up"/>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62800" y="5541603"/>
            <a:ext cx="1981200" cy="1316397"/>
          </a:xfrm>
          <a:prstGeom prst="rect">
            <a:avLst/>
          </a:prstGeom>
        </p:spPr>
      </p:pic>
    </p:spTree>
    <p:extLst>
      <p:ext uri="{BB962C8B-B14F-4D97-AF65-F5344CB8AC3E}">
        <p14:creationId xmlns:p14="http://schemas.microsoft.com/office/powerpoint/2010/main" val="335679625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101">
                                            <p:txEl>
                                              <p:pRg st="0" end="0"/>
                                            </p:txEl>
                                          </p:spTgt>
                                        </p:tgtEl>
                                        <p:attrNameLst>
                                          <p:attrName>style.visibility</p:attrName>
                                        </p:attrNameLst>
                                      </p:cBhvr>
                                      <p:to>
                                        <p:strVal val="visible"/>
                                      </p:to>
                                    </p:set>
                                    <p:animEffect transition="in" filter="fade">
                                      <p:cBhvr>
                                        <p:cTn id="7" dur="1000"/>
                                        <p:tgtEl>
                                          <p:spTgt spid="4101">
                                            <p:txEl>
                                              <p:pRg st="0" end="0"/>
                                            </p:txEl>
                                          </p:spTgt>
                                        </p:tgtEl>
                                      </p:cBhvr>
                                    </p:animEffect>
                                    <p:anim calcmode="lin" valueType="num">
                                      <p:cBhvr>
                                        <p:cTn id="8" dur="1000" fill="hold"/>
                                        <p:tgtEl>
                                          <p:spTgt spid="410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10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101">
                                            <p:txEl>
                                              <p:pRg st="1" end="1"/>
                                            </p:txEl>
                                          </p:spTgt>
                                        </p:tgtEl>
                                        <p:attrNameLst>
                                          <p:attrName>style.visibility</p:attrName>
                                        </p:attrNameLst>
                                      </p:cBhvr>
                                      <p:to>
                                        <p:strVal val="visible"/>
                                      </p:to>
                                    </p:set>
                                    <p:animEffect transition="in" filter="fade">
                                      <p:cBhvr>
                                        <p:cTn id="14" dur="1000"/>
                                        <p:tgtEl>
                                          <p:spTgt spid="4101">
                                            <p:txEl>
                                              <p:pRg st="1" end="1"/>
                                            </p:txEl>
                                          </p:spTgt>
                                        </p:tgtEl>
                                      </p:cBhvr>
                                    </p:animEffect>
                                    <p:anim calcmode="lin" valueType="num">
                                      <p:cBhvr>
                                        <p:cTn id="15" dur="1000" fill="hold"/>
                                        <p:tgtEl>
                                          <p:spTgt spid="4101">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10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101">
                                            <p:txEl>
                                              <p:pRg st="2" end="2"/>
                                            </p:txEl>
                                          </p:spTgt>
                                        </p:tgtEl>
                                        <p:attrNameLst>
                                          <p:attrName>style.visibility</p:attrName>
                                        </p:attrNameLst>
                                      </p:cBhvr>
                                      <p:to>
                                        <p:strVal val="visible"/>
                                      </p:to>
                                    </p:set>
                                    <p:animEffect transition="in" filter="fade">
                                      <p:cBhvr>
                                        <p:cTn id="21" dur="1000"/>
                                        <p:tgtEl>
                                          <p:spTgt spid="4101">
                                            <p:txEl>
                                              <p:pRg st="2" end="2"/>
                                            </p:txEl>
                                          </p:spTgt>
                                        </p:tgtEl>
                                      </p:cBhvr>
                                    </p:animEffect>
                                    <p:anim calcmode="lin" valueType="num">
                                      <p:cBhvr>
                                        <p:cTn id="22" dur="1000" fill="hold"/>
                                        <p:tgtEl>
                                          <p:spTgt spid="4101">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4101">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4101">
                                            <p:txEl>
                                              <p:pRg st="3" end="3"/>
                                            </p:txEl>
                                          </p:spTgt>
                                        </p:tgtEl>
                                        <p:attrNameLst>
                                          <p:attrName>style.visibility</p:attrName>
                                        </p:attrNameLst>
                                      </p:cBhvr>
                                      <p:to>
                                        <p:strVal val="visible"/>
                                      </p:to>
                                    </p:set>
                                    <p:animEffect transition="in" filter="fade">
                                      <p:cBhvr>
                                        <p:cTn id="28" dur="1000"/>
                                        <p:tgtEl>
                                          <p:spTgt spid="4101">
                                            <p:txEl>
                                              <p:pRg st="3" end="3"/>
                                            </p:txEl>
                                          </p:spTgt>
                                        </p:tgtEl>
                                      </p:cBhvr>
                                    </p:animEffect>
                                    <p:anim calcmode="lin" valueType="num">
                                      <p:cBhvr>
                                        <p:cTn id="29" dur="1000" fill="hold"/>
                                        <p:tgtEl>
                                          <p:spTgt spid="4101">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4101">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1" grpId="0" build="p" bldLvl="3"/>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1"/>
          <p:cNvSpPr>
            <a:spLocks noGrp="1" noChangeArrowheads="1"/>
          </p:cNvSpPr>
          <p:nvPr>
            <p:ph type="ctrTitle"/>
          </p:nvPr>
        </p:nvSpPr>
        <p:spPr>
          <a:xfrm>
            <a:off x="457200" y="1645920"/>
            <a:ext cx="8229600" cy="891540"/>
          </a:xfrm>
        </p:spPr>
        <p:txBody>
          <a:bodyPr lIns="0" tIns="0" rIns="0" bIns="0" anchor="t"/>
          <a:lstStyle/>
          <a:p>
            <a:pPr eaLnBrk="1" hangingPunct="1">
              <a:lnSpc>
                <a:spcPct val="95000"/>
              </a:lnSpc>
            </a:pPr>
            <a:r>
              <a:rPr lang="en-US" sz="4900" dirty="0" smtClean="0">
                <a:solidFill>
                  <a:schemeClr val="tx1"/>
                </a:solidFill>
                <a:latin typeface="Arial Rounded MT Bold" pitchFamily="34" charset="0"/>
              </a:rPr>
              <a:t>Tips to Protect Yourself</a:t>
            </a:r>
            <a:endParaRPr lang="en-US" sz="4900" dirty="0">
              <a:solidFill>
                <a:schemeClr val="tx1"/>
              </a:solidFill>
              <a:latin typeface="Arial Rounded MT Bold" pitchFamily="34" charset="0"/>
            </a:endParaRPr>
          </a:p>
        </p:txBody>
      </p:sp>
      <p:sp>
        <p:nvSpPr>
          <p:cNvPr id="4101" name="Text Box 8"/>
          <p:cNvSpPr txBox="1">
            <a:spLocks noChangeArrowheads="1"/>
          </p:cNvSpPr>
          <p:nvPr/>
        </p:nvSpPr>
        <p:spPr bwMode="auto">
          <a:xfrm>
            <a:off x="914400" y="2743200"/>
            <a:ext cx="7772400" cy="22159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lvl="0"/>
            <a:r>
              <a:rPr lang="en-US" sz="3600" dirty="0" smtClean="0">
                <a:latin typeface="Calibri" panose="020F0502020204030204" pitchFamily="34" charset="0"/>
              </a:rPr>
              <a:t>Change your passwords once </a:t>
            </a:r>
            <a:r>
              <a:rPr lang="en-US" sz="3600" dirty="0">
                <a:latin typeface="Calibri" panose="020F0502020204030204" pitchFamily="34" charset="0"/>
              </a:rPr>
              <a:t>in a </a:t>
            </a:r>
            <a:r>
              <a:rPr lang="en-US" sz="3600" dirty="0" smtClean="0">
                <a:latin typeface="Calibri" panose="020F0502020204030204" pitchFamily="34" charset="0"/>
              </a:rPr>
              <a:t>while.</a:t>
            </a:r>
          </a:p>
          <a:p>
            <a:pPr marL="571500" lvl="0" indent="-571500">
              <a:buFont typeface="Arial" pitchFamily="34" charset="0"/>
              <a:buChar char="•"/>
            </a:pPr>
            <a:r>
              <a:rPr lang="en-US" sz="3600" dirty="0" smtClean="0">
                <a:latin typeface="Calibri" panose="020F0502020204030204" pitchFamily="34" charset="0"/>
              </a:rPr>
              <a:t>Most of the recommendations on the internet say to change your password every three months.</a:t>
            </a:r>
          </a:p>
        </p:txBody>
      </p:sp>
      <p:pic>
        <p:nvPicPr>
          <p:cNvPr id="7" name="Picture 6" title="Keyboard Close Up"/>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62800" y="5541603"/>
            <a:ext cx="1981200" cy="1316397"/>
          </a:xfrm>
          <a:prstGeom prst="rect">
            <a:avLst/>
          </a:prstGeom>
        </p:spPr>
      </p:pic>
    </p:spTree>
    <p:extLst>
      <p:ext uri="{BB962C8B-B14F-4D97-AF65-F5344CB8AC3E}">
        <p14:creationId xmlns:p14="http://schemas.microsoft.com/office/powerpoint/2010/main" val="6421990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101">
                                            <p:txEl>
                                              <p:pRg st="0" end="0"/>
                                            </p:txEl>
                                          </p:spTgt>
                                        </p:tgtEl>
                                        <p:attrNameLst>
                                          <p:attrName>style.visibility</p:attrName>
                                        </p:attrNameLst>
                                      </p:cBhvr>
                                      <p:to>
                                        <p:strVal val="visible"/>
                                      </p:to>
                                    </p:set>
                                    <p:animEffect transition="in" filter="fade">
                                      <p:cBhvr>
                                        <p:cTn id="7" dur="1000"/>
                                        <p:tgtEl>
                                          <p:spTgt spid="4101">
                                            <p:txEl>
                                              <p:pRg st="0" end="0"/>
                                            </p:txEl>
                                          </p:spTgt>
                                        </p:tgtEl>
                                      </p:cBhvr>
                                    </p:animEffect>
                                    <p:anim calcmode="lin" valueType="num">
                                      <p:cBhvr>
                                        <p:cTn id="8" dur="1000" fill="hold"/>
                                        <p:tgtEl>
                                          <p:spTgt spid="410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10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101">
                                            <p:txEl>
                                              <p:pRg st="1" end="1"/>
                                            </p:txEl>
                                          </p:spTgt>
                                        </p:tgtEl>
                                        <p:attrNameLst>
                                          <p:attrName>style.visibility</p:attrName>
                                        </p:attrNameLst>
                                      </p:cBhvr>
                                      <p:to>
                                        <p:strVal val="visible"/>
                                      </p:to>
                                    </p:set>
                                    <p:animEffect transition="in" filter="fade">
                                      <p:cBhvr>
                                        <p:cTn id="14" dur="1000"/>
                                        <p:tgtEl>
                                          <p:spTgt spid="4101">
                                            <p:txEl>
                                              <p:pRg st="1" end="1"/>
                                            </p:txEl>
                                          </p:spTgt>
                                        </p:tgtEl>
                                      </p:cBhvr>
                                    </p:animEffect>
                                    <p:anim calcmode="lin" valueType="num">
                                      <p:cBhvr>
                                        <p:cTn id="15" dur="1000" fill="hold"/>
                                        <p:tgtEl>
                                          <p:spTgt spid="4101">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101">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1" grpId="0" build="p" bldLvl="3"/>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txBox="1">
            <a:spLocks noChangeArrowheads="1"/>
          </p:cNvSpPr>
          <p:nvPr/>
        </p:nvSpPr>
        <p:spPr bwMode="auto">
          <a:xfrm>
            <a:off x="0" y="1828800"/>
            <a:ext cx="9067800" cy="32004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nSpc>
                <a:spcPct val="95000"/>
              </a:lnSpc>
            </a:pPr>
            <a:r>
              <a:rPr lang="en-US" sz="4800" dirty="0" smtClean="0">
                <a:solidFill>
                  <a:schemeClr val="tx1"/>
                </a:solidFill>
                <a:latin typeface="Arial Rounded MT Bold" pitchFamily="34" charset="0"/>
              </a:rPr>
              <a:t>And Finally, a little bit of</a:t>
            </a:r>
          </a:p>
          <a:p>
            <a:pPr>
              <a:lnSpc>
                <a:spcPct val="95000"/>
              </a:lnSpc>
            </a:pPr>
            <a:endParaRPr lang="en-US" sz="2800" dirty="0" smtClean="0">
              <a:solidFill>
                <a:schemeClr val="tx1"/>
              </a:solidFill>
              <a:latin typeface="Arial Rounded MT Bold" pitchFamily="34" charset="0"/>
            </a:endParaRPr>
          </a:p>
          <a:p>
            <a:pPr>
              <a:lnSpc>
                <a:spcPct val="95000"/>
              </a:lnSpc>
            </a:pPr>
            <a:r>
              <a:rPr lang="en-US" sz="6600" dirty="0" smtClean="0">
                <a:solidFill>
                  <a:schemeClr val="tx1"/>
                </a:solidFill>
                <a:latin typeface="Arial Rounded MT Bold" pitchFamily="34" charset="0"/>
              </a:rPr>
              <a:t>COMMON SENSE</a:t>
            </a:r>
          </a:p>
          <a:p>
            <a:pPr>
              <a:lnSpc>
                <a:spcPct val="95000"/>
              </a:lnSpc>
            </a:pPr>
            <a:endParaRPr lang="en-US" sz="4000" dirty="0">
              <a:solidFill>
                <a:schemeClr val="tx1"/>
              </a:solidFill>
              <a:latin typeface="Arial Rounded MT Bold" pitchFamily="34" charset="0"/>
            </a:endParaRPr>
          </a:p>
          <a:p>
            <a:pPr>
              <a:lnSpc>
                <a:spcPct val="95000"/>
              </a:lnSpc>
            </a:pPr>
            <a:r>
              <a:rPr lang="en-US" sz="4800" dirty="0" smtClean="0">
                <a:solidFill>
                  <a:schemeClr val="tx1"/>
                </a:solidFill>
                <a:latin typeface="Arial Rounded MT Bold" pitchFamily="34" charset="0"/>
              </a:rPr>
              <a:t>will go a long way toward protecting you while you</a:t>
            </a:r>
          </a:p>
          <a:p>
            <a:pPr>
              <a:lnSpc>
                <a:spcPct val="95000"/>
              </a:lnSpc>
            </a:pPr>
            <a:r>
              <a:rPr lang="en-US" sz="4800" dirty="0" smtClean="0">
                <a:solidFill>
                  <a:schemeClr val="tx1"/>
                </a:solidFill>
                <a:latin typeface="Arial Rounded MT Bold" pitchFamily="34" charset="0"/>
              </a:rPr>
              <a:t>surf the World Wide Web!</a:t>
            </a:r>
          </a:p>
        </p:txBody>
      </p:sp>
      <p:sp>
        <p:nvSpPr>
          <p:cNvPr id="14" name="TextBox 13"/>
          <p:cNvSpPr txBox="1"/>
          <p:nvPr/>
        </p:nvSpPr>
        <p:spPr>
          <a:xfrm>
            <a:off x="838200" y="2819400"/>
            <a:ext cx="7316426" cy="1384995"/>
          </a:xfrm>
          <a:prstGeom prst="rect">
            <a:avLst/>
          </a:prstGeom>
          <a:noFill/>
        </p:spPr>
        <p:txBody>
          <a:bodyPr wrap="none" rtlCol="0">
            <a:spAutoFit/>
          </a:bodyPr>
          <a:lstStyle/>
          <a:p>
            <a:r>
              <a:rPr lang="en-US" sz="6600" dirty="0">
                <a:solidFill>
                  <a:srgbClr val="C00000"/>
                </a:solidFill>
                <a:latin typeface="Arial Rounded MT Bold" pitchFamily="34" charset="0"/>
              </a:rPr>
              <a:t>COMMON SENSE</a:t>
            </a:r>
          </a:p>
          <a:p>
            <a:endParaRPr lang="en-US" dirty="0">
              <a:solidFill>
                <a:srgbClr val="C00000"/>
              </a:solidFill>
            </a:endParaRPr>
          </a:p>
        </p:txBody>
      </p:sp>
      <p:sp>
        <p:nvSpPr>
          <p:cNvPr id="2" name="TextBox 1"/>
          <p:cNvSpPr txBox="1"/>
          <p:nvPr/>
        </p:nvSpPr>
        <p:spPr>
          <a:xfrm>
            <a:off x="913174" y="2819400"/>
            <a:ext cx="7316426" cy="1384995"/>
          </a:xfrm>
          <a:prstGeom prst="rect">
            <a:avLst/>
          </a:prstGeom>
          <a:noFill/>
        </p:spPr>
        <p:txBody>
          <a:bodyPr wrap="none" rtlCol="0">
            <a:spAutoFit/>
          </a:bodyPr>
          <a:lstStyle/>
          <a:p>
            <a:r>
              <a:rPr lang="en-US" sz="6600" dirty="0">
                <a:solidFill>
                  <a:srgbClr val="002060"/>
                </a:solidFill>
                <a:latin typeface="Arial Rounded MT Bold" pitchFamily="34" charset="0"/>
              </a:rPr>
              <a:t>COMMON SENSE</a:t>
            </a:r>
          </a:p>
          <a:p>
            <a:endParaRPr lang="en-US" dirty="0">
              <a:solidFill>
                <a:srgbClr val="002060"/>
              </a:solidFill>
            </a:endParaRPr>
          </a:p>
        </p:txBody>
      </p:sp>
      <p:sp>
        <p:nvSpPr>
          <p:cNvPr id="13" name="TextBox 12"/>
          <p:cNvSpPr txBox="1"/>
          <p:nvPr/>
        </p:nvSpPr>
        <p:spPr>
          <a:xfrm>
            <a:off x="838200" y="2809843"/>
            <a:ext cx="7316426" cy="1384995"/>
          </a:xfrm>
          <a:prstGeom prst="rect">
            <a:avLst/>
          </a:prstGeom>
          <a:noFill/>
        </p:spPr>
        <p:txBody>
          <a:bodyPr wrap="none" rtlCol="0">
            <a:spAutoFit/>
          </a:bodyPr>
          <a:lstStyle/>
          <a:p>
            <a:r>
              <a:rPr lang="en-US" sz="6600" dirty="0">
                <a:solidFill>
                  <a:srgbClr val="00604E"/>
                </a:solidFill>
                <a:latin typeface="Arial Rounded MT Bold" pitchFamily="34" charset="0"/>
              </a:rPr>
              <a:t>COMMON SENSE</a:t>
            </a:r>
          </a:p>
          <a:p>
            <a:endParaRPr lang="en-US" dirty="0">
              <a:solidFill>
                <a:srgbClr val="00604E"/>
              </a:solidFill>
            </a:endParaRPr>
          </a:p>
        </p:txBody>
      </p:sp>
      <p:sp>
        <p:nvSpPr>
          <p:cNvPr id="15" name="TextBox 14"/>
          <p:cNvSpPr txBox="1"/>
          <p:nvPr/>
        </p:nvSpPr>
        <p:spPr>
          <a:xfrm>
            <a:off x="913174" y="2803416"/>
            <a:ext cx="7316426" cy="1384995"/>
          </a:xfrm>
          <a:prstGeom prst="rect">
            <a:avLst/>
          </a:prstGeom>
          <a:noFill/>
        </p:spPr>
        <p:txBody>
          <a:bodyPr wrap="none" rtlCol="0">
            <a:spAutoFit/>
          </a:bodyPr>
          <a:lstStyle/>
          <a:p>
            <a:r>
              <a:rPr lang="en-US" sz="6600" dirty="0">
                <a:solidFill>
                  <a:srgbClr val="7030A0"/>
                </a:solidFill>
                <a:latin typeface="Arial Rounded MT Bold" pitchFamily="34" charset="0"/>
              </a:rPr>
              <a:t>COMMON SENSE</a:t>
            </a:r>
          </a:p>
          <a:p>
            <a:endParaRPr lang="en-US" dirty="0">
              <a:solidFill>
                <a:srgbClr val="00604E"/>
              </a:solidFill>
            </a:endParaRPr>
          </a:p>
        </p:txBody>
      </p:sp>
      <p:sp>
        <p:nvSpPr>
          <p:cNvPr id="16" name="TextBox 15"/>
          <p:cNvSpPr txBox="1"/>
          <p:nvPr/>
        </p:nvSpPr>
        <p:spPr>
          <a:xfrm>
            <a:off x="838200" y="2819400"/>
            <a:ext cx="7316426" cy="1384995"/>
          </a:xfrm>
          <a:prstGeom prst="rect">
            <a:avLst/>
          </a:prstGeom>
          <a:noFill/>
        </p:spPr>
        <p:txBody>
          <a:bodyPr wrap="none" rtlCol="0">
            <a:spAutoFit/>
          </a:bodyPr>
          <a:lstStyle/>
          <a:p>
            <a:r>
              <a:rPr lang="en-US" sz="6600" dirty="0">
                <a:solidFill>
                  <a:srgbClr val="FFFF00"/>
                </a:solidFill>
                <a:latin typeface="Arial Rounded MT Bold" pitchFamily="34" charset="0"/>
              </a:rPr>
              <a:t>COMMON SENSE</a:t>
            </a:r>
          </a:p>
          <a:p>
            <a:endParaRPr lang="en-US" dirty="0">
              <a:solidFill>
                <a:srgbClr val="FFFF00"/>
              </a:solidFill>
            </a:endParaRPr>
          </a:p>
        </p:txBody>
      </p:sp>
      <p:sp>
        <p:nvSpPr>
          <p:cNvPr id="3" name="Title 2" hidden="1"/>
          <p:cNvSpPr>
            <a:spLocks noGrp="1"/>
          </p:cNvSpPr>
          <p:nvPr>
            <p:ph type="ctrTitle"/>
          </p:nvPr>
        </p:nvSpPr>
        <p:spPr/>
        <p:txBody>
          <a:bodyPr/>
          <a:lstStyle/>
          <a:p>
            <a:r>
              <a:rPr lang="en-US" dirty="0" smtClean="0"/>
              <a:t>Common Sense</a:t>
            </a:r>
            <a:endParaRPr lang="en-US" dirty="0"/>
          </a:p>
        </p:txBody>
      </p:sp>
    </p:spTree>
    <p:extLst>
      <p:ext uri="{BB962C8B-B14F-4D97-AF65-F5344CB8AC3E}">
        <p14:creationId xmlns:p14="http://schemas.microsoft.com/office/powerpoint/2010/main" val="419222087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3000"/>
                                        <p:tgtEl>
                                          <p:spTgt spid="14"/>
                                        </p:tgtEl>
                                      </p:cBhvr>
                                    </p:animEffect>
                                  </p:childTnLst>
                                </p:cTn>
                              </p:par>
                            </p:childTnLst>
                          </p:cTn>
                        </p:par>
                        <p:par>
                          <p:cTn id="8" fill="hold">
                            <p:stCondLst>
                              <p:cond delay="3000"/>
                            </p:stCondLst>
                            <p:childTnLst>
                              <p:par>
                                <p:cTn id="9" presetID="10" presetClass="entr" presetSubtype="0" fill="hold" grpId="0" nodeType="afterEffect">
                                  <p:stCondLst>
                                    <p:cond delay="100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3000"/>
                                        <p:tgtEl>
                                          <p:spTgt spid="13"/>
                                        </p:tgtEl>
                                      </p:cBhvr>
                                    </p:animEffect>
                                  </p:childTnLst>
                                </p:cTn>
                              </p:par>
                            </p:childTnLst>
                          </p:cTn>
                        </p:par>
                        <p:par>
                          <p:cTn id="12" fill="hold">
                            <p:stCondLst>
                              <p:cond delay="7000"/>
                            </p:stCondLst>
                            <p:childTnLst>
                              <p:par>
                                <p:cTn id="13" presetID="10" presetClass="entr" presetSubtype="0"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fade">
                                      <p:cBhvr>
                                        <p:cTn id="15" dur="500"/>
                                        <p:tgtEl>
                                          <p:spTgt spid="2"/>
                                        </p:tgtEl>
                                      </p:cBhvr>
                                    </p:animEffect>
                                  </p:childTnLst>
                                </p:cTn>
                              </p:par>
                            </p:childTnLst>
                          </p:cTn>
                        </p:par>
                        <p:par>
                          <p:cTn id="16" fill="hold">
                            <p:stCondLst>
                              <p:cond delay="7500"/>
                            </p:stCondLst>
                            <p:childTnLst>
                              <p:par>
                                <p:cTn id="17" presetID="10" presetClass="entr" presetSubtype="0" fill="hold" grpId="0" nodeType="afterEffect">
                                  <p:stCondLst>
                                    <p:cond delay="1000"/>
                                  </p:stCondLst>
                                  <p:childTnLst>
                                    <p:set>
                                      <p:cBhvr>
                                        <p:cTn id="18" dur="1" fill="hold">
                                          <p:stCondLst>
                                            <p:cond delay="0"/>
                                          </p:stCondLst>
                                        </p:cTn>
                                        <p:tgtEl>
                                          <p:spTgt spid="15"/>
                                        </p:tgtEl>
                                        <p:attrNameLst>
                                          <p:attrName>style.visibility</p:attrName>
                                        </p:attrNameLst>
                                      </p:cBhvr>
                                      <p:to>
                                        <p:strVal val="visible"/>
                                      </p:to>
                                    </p:set>
                                    <p:animEffect transition="in" filter="fade">
                                      <p:cBhvr>
                                        <p:cTn id="19" dur="3000"/>
                                        <p:tgtEl>
                                          <p:spTgt spid="15"/>
                                        </p:tgtEl>
                                      </p:cBhvr>
                                    </p:animEffect>
                                  </p:childTnLst>
                                </p:cTn>
                              </p:par>
                            </p:childTnLst>
                          </p:cTn>
                        </p:par>
                        <p:par>
                          <p:cTn id="20" fill="hold">
                            <p:stCondLst>
                              <p:cond delay="11500"/>
                            </p:stCondLst>
                            <p:childTnLst>
                              <p:par>
                                <p:cTn id="21" presetID="10" presetClass="entr" presetSubtype="0" fill="hold" grpId="0" nodeType="afterEffect">
                                  <p:stCondLst>
                                    <p:cond delay="1000"/>
                                  </p:stCondLst>
                                  <p:childTnLst>
                                    <p:set>
                                      <p:cBhvr>
                                        <p:cTn id="22" dur="1" fill="hold">
                                          <p:stCondLst>
                                            <p:cond delay="0"/>
                                          </p:stCondLst>
                                        </p:cTn>
                                        <p:tgtEl>
                                          <p:spTgt spid="16"/>
                                        </p:tgtEl>
                                        <p:attrNameLst>
                                          <p:attrName>style.visibility</p:attrName>
                                        </p:attrNameLst>
                                      </p:cBhvr>
                                      <p:to>
                                        <p:strVal val="visible"/>
                                      </p:to>
                                    </p:set>
                                    <p:animEffect transition="in" filter="fade">
                                      <p:cBhvr>
                                        <p:cTn id="23" dur="3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2" grpId="0"/>
      <p:bldP spid="13" grpId="0"/>
      <p:bldP spid="15" grpId="0"/>
      <p:bldP spid="1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1" name="Text Box 8"/>
          <p:cNvSpPr txBox="1">
            <a:spLocks noChangeArrowheads="1"/>
          </p:cNvSpPr>
          <p:nvPr/>
        </p:nvSpPr>
        <p:spPr bwMode="auto">
          <a:xfrm>
            <a:off x="914400" y="2743200"/>
            <a:ext cx="7772400" cy="10525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lnSpc>
                <a:spcPct val="95000"/>
              </a:lnSpc>
            </a:pPr>
            <a:r>
              <a:rPr lang="en-US" sz="3600" dirty="0" smtClean="0">
                <a:latin typeface="Calibri" pitchFamily="34" charset="0"/>
                <a:cs typeface="Calibri" pitchFamily="34" charset="0"/>
              </a:rPr>
              <a:t>Unfortunately, not all of those computers are used by honest, law-abiding citizens.</a:t>
            </a:r>
          </a:p>
        </p:txBody>
      </p:sp>
      <p:sp>
        <p:nvSpPr>
          <p:cNvPr id="7" name="Rectangle 1"/>
          <p:cNvSpPr>
            <a:spLocks noGrp="1" noChangeArrowheads="1"/>
          </p:cNvSpPr>
          <p:nvPr>
            <p:ph type="ctrTitle"/>
          </p:nvPr>
        </p:nvSpPr>
        <p:spPr>
          <a:xfrm>
            <a:off x="457200" y="1645920"/>
            <a:ext cx="8229600" cy="891540"/>
          </a:xfrm>
        </p:spPr>
        <p:txBody>
          <a:bodyPr lIns="0" tIns="0" rIns="0" bIns="0" anchor="t"/>
          <a:lstStyle/>
          <a:p>
            <a:pPr eaLnBrk="1" hangingPunct="1">
              <a:lnSpc>
                <a:spcPct val="95000"/>
              </a:lnSpc>
            </a:pPr>
            <a:r>
              <a:rPr lang="en-US" sz="4900" dirty="0" smtClean="0">
                <a:solidFill>
                  <a:schemeClr val="tx1"/>
                </a:solidFill>
                <a:latin typeface="Arial Rounded MT Bold" pitchFamily="34" charset="0"/>
              </a:rPr>
              <a:t>Protect Your Computer</a:t>
            </a:r>
            <a:endParaRPr lang="en-US" sz="4900" dirty="0">
              <a:solidFill>
                <a:schemeClr val="tx1"/>
              </a:solidFill>
              <a:latin typeface="Arial Rounded MT Bold" pitchFamily="34" charset="0"/>
            </a:endParaRPr>
          </a:p>
        </p:txBody>
      </p:sp>
      <p:pic>
        <p:nvPicPr>
          <p:cNvPr id="6" name="Picture 5" title="Keyboard Close Up"/>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62800" y="5541603"/>
            <a:ext cx="1981200" cy="1316397"/>
          </a:xfrm>
          <a:prstGeom prst="rect">
            <a:avLst/>
          </a:prstGeom>
        </p:spPr>
      </p:pic>
    </p:spTree>
    <p:extLst>
      <p:ext uri="{BB962C8B-B14F-4D97-AF65-F5344CB8AC3E}">
        <p14:creationId xmlns:p14="http://schemas.microsoft.com/office/powerpoint/2010/main" val="191449743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101"/>
                                        </p:tgtEl>
                                        <p:attrNameLst>
                                          <p:attrName>style.visibility</p:attrName>
                                        </p:attrNameLst>
                                      </p:cBhvr>
                                      <p:to>
                                        <p:strVal val="visible"/>
                                      </p:to>
                                    </p:set>
                                    <p:animEffect transition="in" filter="fade">
                                      <p:cBhvr>
                                        <p:cTn id="7" dur="1000"/>
                                        <p:tgtEl>
                                          <p:spTgt spid="4101"/>
                                        </p:tgtEl>
                                      </p:cBhvr>
                                    </p:animEffect>
                                    <p:anim calcmode="lin" valueType="num">
                                      <p:cBhvr>
                                        <p:cTn id="8" dur="1000" fill="hold"/>
                                        <p:tgtEl>
                                          <p:spTgt spid="4101"/>
                                        </p:tgtEl>
                                        <p:attrNameLst>
                                          <p:attrName>ppt_x</p:attrName>
                                        </p:attrNameLst>
                                      </p:cBhvr>
                                      <p:tavLst>
                                        <p:tav tm="0">
                                          <p:val>
                                            <p:strVal val="#ppt_x"/>
                                          </p:val>
                                        </p:tav>
                                        <p:tav tm="100000">
                                          <p:val>
                                            <p:strVal val="#ppt_x"/>
                                          </p:val>
                                        </p:tav>
                                      </p:tavLst>
                                    </p:anim>
                                    <p:anim calcmode="lin" valueType="num">
                                      <p:cBhvr>
                                        <p:cTn id="9" dur="1000" fill="hold"/>
                                        <p:tgtEl>
                                          <p:spTgt spid="410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title="Internet Word Clou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hidden="1"/>
          <p:cNvSpPr>
            <a:spLocks noGrp="1"/>
          </p:cNvSpPr>
          <p:nvPr>
            <p:ph type="ctrTitle"/>
          </p:nvPr>
        </p:nvSpPr>
        <p:spPr/>
        <p:txBody>
          <a:bodyPr/>
          <a:lstStyle/>
          <a:p>
            <a:r>
              <a:rPr lang="en-US" dirty="0" smtClean="0"/>
              <a:t>Internet Word Cloud</a:t>
            </a:r>
            <a:endParaRPr lang="en-US" dirty="0"/>
          </a:p>
        </p:txBody>
      </p:sp>
    </p:spTree>
    <p:extLst>
      <p:ext uri="{BB962C8B-B14F-4D97-AF65-F5344CB8AC3E}">
        <p14:creationId xmlns:p14="http://schemas.microsoft.com/office/powerpoint/2010/main" val="210940794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1"/>
          <p:cNvSpPr>
            <a:spLocks noGrp="1" noChangeArrowheads="1"/>
          </p:cNvSpPr>
          <p:nvPr>
            <p:ph type="ctrTitle"/>
          </p:nvPr>
        </p:nvSpPr>
        <p:spPr>
          <a:xfrm>
            <a:off x="457200" y="1645920"/>
            <a:ext cx="8229600" cy="891540"/>
          </a:xfrm>
        </p:spPr>
        <p:txBody>
          <a:bodyPr lIns="0" tIns="0" rIns="0" bIns="0" anchor="t"/>
          <a:lstStyle/>
          <a:p>
            <a:pPr eaLnBrk="1" hangingPunct="1">
              <a:lnSpc>
                <a:spcPct val="95000"/>
              </a:lnSpc>
            </a:pPr>
            <a:r>
              <a:rPr lang="en-US" sz="4900" dirty="0" smtClean="0">
                <a:solidFill>
                  <a:schemeClr val="tx1"/>
                </a:solidFill>
                <a:latin typeface="Arial Rounded MT Bold" pitchFamily="34" charset="0"/>
              </a:rPr>
              <a:t>Protect Your Computer</a:t>
            </a:r>
            <a:endParaRPr lang="en-US" sz="4900" dirty="0">
              <a:solidFill>
                <a:schemeClr val="tx1"/>
              </a:solidFill>
              <a:latin typeface="Arial Rounded MT Bold" pitchFamily="34" charset="0"/>
            </a:endParaRPr>
          </a:p>
        </p:txBody>
      </p:sp>
      <p:sp>
        <p:nvSpPr>
          <p:cNvPr id="4101" name="Text Box 8"/>
          <p:cNvSpPr txBox="1">
            <a:spLocks noChangeArrowheads="1"/>
          </p:cNvSpPr>
          <p:nvPr/>
        </p:nvSpPr>
        <p:spPr bwMode="auto">
          <a:xfrm>
            <a:off x="914400" y="2743200"/>
            <a:ext cx="7315200" cy="2105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lnSpc>
                <a:spcPct val="95000"/>
              </a:lnSpc>
            </a:pPr>
            <a:r>
              <a:rPr lang="en-US" sz="3600" dirty="0">
                <a:latin typeface="Calibri" pitchFamily="34" charset="0"/>
                <a:cs typeface="Calibri" pitchFamily="34" charset="0"/>
              </a:rPr>
              <a:t>Protect your PC from external threats</a:t>
            </a:r>
            <a:r>
              <a:rPr lang="en-US" sz="3600" i="1" dirty="0">
                <a:latin typeface="Calibri" pitchFamily="34" charset="0"/>
                <a:cs typeface="Calibri" pitchFamily="34" charset="0"/>
              </a:rPr>
              <a:t> </a:t>
            </a:r>
            <a:r>
              <a:rPr lang="en-US" sz="3600" dirty="0">
                <a:latin typeface="Calibri" pitchFamily="34" charset="0"/>
                <a:cs typeface="Calibri" pitchFamily="34" charset="0"/>
              </a:rPr>
              <a:t>by installing antivirus software and updating and running it on a regular basis.</a:t>
            </a:r>
            <a:endParaRPr lang="en-US" sz="3600" dirty="0" smtClean="0">
              <a:latin typeface="Calibri" pitchFamily="34" charset="0"/>
              <a:cs typeface="Calibri" pitchFamily="34" charset="0"/>
            </a:endParaRPr>
          </a:p>
        </p:txBody>
      </p:sp>
      <p:pic>
        <p:nvPicPr>
          <p:cNvPr id="7" name="Picture 6" title="Keyboard Close Up"/>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62800" y="5541603"/>
            <a:ext cx="1981200" cy="1316397"/>
          </a:xfrm>
          <a:prstGeom prst="rect">
            <a:avLst/>
          </a:prstGeom>
        </p:spPr>
      </p:pic>
    </p:spTree>
    <p:extLst>
      <p:ext uri="{BB962C8B-B14F-4D97-AF65-F5344CB8AC3E}">
        <p14:creationId xmlns:p14="http://schemas.microsoft.com/office/powerpoint/2010/main" val="389309626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101"/>
                                        </p:tgtEl>
                                        <p:attrNameLst>
                                          <p:attrName>style.visibility</p:attrName>
                                        </p:attrNameLst>
                                      </p:cBhvr>
                                      <p:to>
                                        <p:strVal val="visible"/>
                                      </p:to>
                                    </p:set>
                                    <p:animEffect transition="in" filter="fade">
                                      <p:cBhvr>
                                        <p:cTn id="7" dur="1000"/>
                                        <p:tgtEl>
                                          <p:spTgt spid="4101"/>
                                        </p:tgtEl>
                                      </p:cBhvr>
                                    </p:animEffect>
                                    <p:anim calcmode="lin" valueType="num">
                                      <p:cBhvr>
                                        <p:cTn id="8" dur="1000" fill="hold"/>
                                        <p:tgtEl>
                                          <p:spTgt spid="4101"/>
                                        </p:tgtEl>
                                        <p:attrNameLst>
                                          <p:attrName>ppt_x</p:attrName>
                                        </p:attrNameLst>
                                      </p:cBhvr>
                                      <p:tavLst>
                                        <p:tav tm="0">
                                          <p:val>
                                            <p:strVal val="#ppt_x"/>
                                          </p:val>
                                        </p:tav>
                                        <p:tav tm="100000">
                                          <p:val>
                                            <p:strVal val="#ppt_x"/>
                                          </p:val>
                                        </p:tav>
                                      </p:tavLst>
                                    </p:anim>
                                    <p:anim calcmode="lin" valueType="num">
                                      <p:cBhvr>
                                        <p:cTn id="9" dur="1000" fill="hold"/>
                                        <p:tgtEl>
                                          <p:spTgt spid="410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1"/>
          <p:cNvSpPr>
            <a:spLocks noGrp="1" noChangeArrowheads="1"/>
          </p:cNvSpPr>
          <p:nvPr>
            <p:ph type="ctrTitle"/>
          </p:nvPr>
        </p:nvSpPr>
        <p:spPr>
          <a:xfrm>
            <a:off x="457200" y="1645920"/>
            <a:ext cx="8229600" cy="891540"/>
          </a:xfrm>
        </p:spPr>
        <p:txBody>
          <a:bodyPr lIns="0" tIns="0" rIns="0" bIns="0" anchor="t"/>
          <a:lstStyle/>
          <a:p>
            <a:pPr eaLnBrk="1" hangingPunct="1">
              <a:lnSpc>
                <a:spcPct val="95000"/>
              </a:lnSpc>
            </a:pPr>
            <a:r>
              <a:rPr lang="en-US" sz="4900" dirty="0" smtClean="0">
                <a:solidFill>
                  <a:schemeClr val="tx1"/>
                </a:solidFill>
                <a:latin typeface="Arial Rounded MT Bold" pitchFamily="34" charset="0"/>
              </a:rPr>
              <a:t>Protect Your Computer</a:t>
            </a:r>
            <a:endParaRPr lang="en-US" sz="4900" dirty="0">
              <a:solidFill>
                <a:schemeClr val="tx1"/>
              </a:solidFill>
              <a:latin typeface="Arial Rounded MT Bold" pitchFamily="34" charset="0"/>
            </a:endParaRPr>
          </a:p>
        </p:txBody>
      </p:sp>
      <p:sp>
        <p:nvSpPr>
          <p:cNvPr id="4101" name="Text Box 8"/>
          <p:cNvSpPr txBox="1">
            <a:spLocks noChangeArrowheads="1"/>
          </p:cNvSpPr>
          <p:nvPr/>
        </p:nvSpPr>
        <p:spPr bwMode="auto">
          <a:xfrm>
            <a:off x="914400" y="2743200"/>
            <a:ext cx="7315200" cy="16619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r>
              <a:rPr lang="en-US" sz="3600" dirty="0">
                <a:latin typeface="Calibri" pitchFamily="34" charset="0"/>
                <a:cs typeface="Calibri" pitchFamily="34" charset="0"/>
              </a:rPr>
              <a:t>There are many vendors who produce </a:t>
            </a:r>
            <a:r>
              <a:rPr lang="en-US" sz="3600" dirty="0" smtClean="0">
                <a:latin typeface="Calibri" pitchFamily="34" charset="0"/>
                <a:cs typeface="Calibri" pitchFamily="34" charset="0"/>
              </a:rPr>
              <a:t>antivirus </a:t>
            </a:r>
            <a:r>
              <a:rPr lang="en-US" sz="3600" dirty="0">
                <a:latin typeface="Calibri" pitchFamily="34" charset="0"/>
                <a:cs typeface="Calibri" pitchFamily="34" charset="0"/>
              </a:rPr>
              <a:t>software, and deciding which one to choose can be confusing. </a:t>
            </a:r>
          </a:p>
        </p:txBody>
      </p:sp>
      <p:pic>
        <p:nvPicPr>
          <p:cNvPr id="7" name="Picture 6" title="Keyboard Close Up"/>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62800" y="5541603"/>
            <a:ext cx="1981200" cy="1316397"/>
          </a:xfrm>
          <a:prstGeom prst="rect">
            <a:avLst/>
          </a:prstGeom>
        </p:spPr>
      </p:pic>
    </p:spTree>
    <p:extLst>
      <p:ext uri="{BB962C8B-B14F-4D97-AF65-F5344CB8AC3E}">
        <p14:creationId xmlns:p14="http://schemas.microsoft.com/office/powerpoint/2010/main" val="315717625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101"/>
                                        </p:tgtEl>
                                        <p:attrNameLst>
                                          <p:attrName>style.visibility</p:attrName>
                                        </p:attrNameLst>
                                      </p:cBhvr>
                                      <p:to>
                                        <p:strVal val="visible"/>
                                      </p:to>
                                    </p:set>
                                    <p:animEffect transition="in" filter="fade">
                                      <p:cBhvr>
                                        <p:cTn id="7" dur="1000"/>
                                        <p:tgtEl>
                                          <p:spTgt spid="4101"/>
                                        </p:tgtEl>
                                      </p:cBhvr>
                                    </p:animEffect>
                                    <p:anim calcmode="lin" valueType="num">
                                      <p:cBhvr>
                                        <p:cTn id="8" dur="1000" fill="hold"/>
                                        <p:tgtEl>
                                          <p:spTgt spid="4101"/>
                                        </p:tgtEl>
                                        <p:attrNameLst>
                                          <p:attrName>ppt_x</p:attrName>
                                        </p:attrNameLst>
                                      </p:cBhvr>
                                      <p:tavLst>
                                        <p:tav tm="0">
                                          <p:val>
                                            <p:strVal val="#ppt_x"/>
                                          </p:val>
                                        </p:tav>
                                        <p:tav tm="100000">
                                          <p:val>
                                            <p:strVal val="#ppt_x"/>
                                          </p:val>
                                        </p:tav>
                                      </p:tavLst>
                                    </p:anim>
                                    <p:anim calcmode="lin" valueType="num">
                                      <p:cBhvr>
                                        <p:cTn id="9" dur="1000" fill="hold"/>
                                        <p:tgtEl>
                                          <p:spTgt spid="410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1"/>
          <p:cNvSpPr>
            <a:spLocks noGrp="1" noChangeArrowheads="1"/>
          </p:cNvSpPr>
          <p:nvPr>
            <p:ph type="ctrTitle"/>
          </p:nvPr>
        </p:nvSpPr>
        <p:spPr>
          <a:xfrm>
            <a:off x="457200" y="1645920"/>
            <a:ext cx="8229600" cy="891540"/>
          </a:xfrm>
        </p:spPr>
        <p:txBody>
          <a:bodyPr lIns="0" tIns="0" rIns="0" bIns="0" anchor="t"/>
          <a:lstStyle/>
          <a:p>
            <a:pPr eaLnBrk="1" hangingPunct="1">
              <a:lnSpc>
                <a:spcPct val="95000"/>
              </a:lnSpc>
            </a:pPr>
            <a:r>
              <a:rPr lang="en-US" sz="4900" dirty="0" smtClean="0">
                <a:solidFill>
                  <a:schemeClr val="tx1"/>
                </a:solidFill>
                <a:latin typeface="Arial Rounded MT Bold" pitchFamily="34" charset="0"/>
              </a:rPr>
              <a:t>Protect Your Computer</a:t>
            </a:r>
            <a:endParaRPr lang="en-US" sz="4900" dirty="0">
              <a:solidFill>
                <a:schemeClr val="tx1"/>
              </a:solidFill>
              <a:latin typeface="Arial Rounded MT Bold" pitchFamily="34" charset="0"/>
            </a:endParaRPr>
          </a:p>
        </p:txBody>
      </p:sp>
      <p:sp>
        <p:nvSpPr>
          <p:cNvPr id="4101" name="Text Box 8"/>
          <p:cNvSpPr txBox="1">
            <a:spLocks noChangeArrowheads="1"/>
          </p:cNvSpPr>
          <p:nvPr/>
        </p:nvSpPr>
        <p:spPr bwMode="auto">
          <a:xfrm>
            <a:off x="914400" y="2743200"/>
            <a:ext cx="7315200" cy="27699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r>
              <a:rPr lang="en-US" sz="3600" dirty="0" smtClean="0">
                <a:latin typeface="Calibri" pitchFamily="34" charset="0"/>
                <a:cs typeface="Calibri" pitchFamily="34" charset="0"/>
              </a:rPr>
              <a:t>All antivirus </a:t>
            </a:r>
            <a:r>
              <a:rPr lang="en-US" sz="3600" dirty="0">
                <a:latin typeface="Calibri" pitchFamily="34" charset="0"/>
                <a:cs typeface="Calibri" pitchFamily="34" charset="0"/>
              </a:rPr>
              <a:t>software performs the same function, so your decision may be driven by recommendations, particular features, availability, or price. </a:t>
            </a:r>
          </a:p>
        </p:txBody>
      </p:sp>
      <p:pic>
        <p:nvPicPr>
          <p:cNvPr id="7" name="Picture 6" title="Keyboard Close Up"/>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62800" y="5541603"/>
            <a:ext cx="1981200" cy="1316397"/>
          </a:xfrm>
          <a:prstGeom prst="rect">
            <a:avLst/>
          </a:prstGeom>
        </p:spPr>
      </p:pic>
    </p:spTree>
    <p:extLst>
      <p:ext uri="{BB962C8B-B14F-4D97-AF65-F5344CB8AC3E}">
        <p14:creationId xmlns:p14="http://schemas.microsoft.com/office/powerpoint/2010/main" val="154466106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101"/>
                                        </p:tgtEl>
                                        <p:attrNameLst>
                                          <p:attrName>style.visibility</p:attrName>
                                        </p:attrNameLst>
                                      </p:cBhvr>
                                      <p:to>
                                        <p:strVal val="visible"/>
                                      </p:to>
                                    </p:set>
                                    <p:animEffect transition="in" filter="fade">
                                      <p:cBhvr>
                                        <p:cTn id="7" dur="1000"/>
                                        <p:tgtEl>
                                          <p:spTgt spid="4101"/>
                                        </p:tgtEl>
                                      </p:cBhvr>
                                    </p:animEffect>
                                    <p:anim calcmode="lin" valueType="num">
                                      <p:cBhvr>
                                        <p:cTn id="8" dur="1000" fill="hold"/>
                                        <p:tgtEl>
                                          <p:spTgt spid="4101"/>
                                        </p:tgtEl>
                                        <p:attrNameLst>
                                          <p:attrName>ppt_x</p:attrName>
                                        </p:attrNameLst>
                                      </p:cBhvr>
                                      <p:tavLst>
                                        <p:tav tm="0">
                                          <p:val>
                                            <p:strVal val="#ppt_x"/>
                                          </p:val>
                                        </p:tav>
                                        <p:tav tm="100000">
                                          <p:val>
                                            <p:strVal val="#ppt_x"/>
                                          </p:val>
                                        </p:tav>
                                      </p:tavLst>
                                    </p:anim>
                                    <p:anim calcmode="lin" valueType="num">
                                      <p:cBhvr>
                                        <p:cTn id="9" dur="1000" fill="hold"/>
                                        <p:tgtEl>
                                          <p:spTgt spid="410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1"/>
          <p:cNvSpPr>
            <a:spLocks noGrp="1" noChangeArrowheads="1"/>
          </p:cNvSpPr>
          <p:nvPr>
            <p:ph type="ctrTitle"/>
          </p:nvPr>
        </p:nvSpPr>
        <p:spPr>
          <a:xfrm>
            <a:off x="457200" y="1645920"/>
            <a:ext cx="8229600" cy="891540"/>
          </a:xfrm>
        </p:spPr>
        <p:txBody>
          <a:bodyPr lIns="0" tIns="0" rIns="0" bIns="0" anchor="t"/>
          <a:lstStyle/>
          <a:p>
            <a:pPr eaLnBrk="1" hangingPunct="1">
              <a:lnSpc>
                <a:spcPct val="95000"/>
              </a:lnSpc>
            </a:pPr>
            <a:r>
              <a:rPr lang="en-US" sz="4900" dirty="0" smtClean="0">
                <a:solidFill>
                  <a:schemeClr val="tx1"/>
                </a:solidFill>
                <a:latin typeface="Arial Rounded MT Bold" pitchFamily="34" charset="0"/>
              </a:rPr>
              <a:t>Protect Your Computer</a:t>
            </a:r>
            <a:endParaRPr lang="en-US" sz="4900" dirty="0">
              <a:solidFill>
                <a:schemeClr val="tx1"/>
              </a:solidFill>
              <a:latin typeface="Arial Rounded MT Bold" pitchFamily="34" charset="0"/>
            </a:endParaRPr>
          </a:p>
        </p:txBody>
      </p:sp>
      <p:sp>
        <p:nvSpPr>
          <p:cNvPr id="4101" name="Text Box 8"/>
          <p:cNvSpPr txBox="1">
            <a:spLocks noChangeArrowheads="1"/>
          </p:cNvSpPr>
          <p:nvPr/>
        </p:nvSpPr>
        <p:spPr bwMode="auto">
          <a:xfrm>
            <a:off x="914400" y="2743200"/>
            <a:ext cx="7315200" cy="22159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r>
              <a:rPr lang="en-US" sz="3600" dirty="0" smtClean="0">
                <a:latin typeface="Calibri" pitchFamily="34" charset="0"/>
                <a:cs typeface="Calibri" pitchFamily="34" charset="0"/>
              </a:rPr>
              <a:t>Installing </a:t>
            </a:r>
            <a:r>
              <a:rPr lang="en-US" sz="3600" dirty="0">
                <a:latin typeface="Calibri" pitchFamily="34" charset="0"/>
                <a:cs typeface="Calibri" pitchFamily="34" charset="0"/>
              </a:rPr>
              <a:t>any </a:t>
            </a:r>
            <a:r>
              <a:rPr lang="en-US" sz="3600" dirty="0" smtClean="0">
                <a:latin typeface="Calibri" pitchFamily="34" charset="0"/>
                <a:cs typeface="Calibri" pitchFamily="34" charset="0"/>
              </a:rPr>
              <a:t>antivirus </a:t>
            </a:r>
            <a:r>
              <a:rPr lang="en-US" sz="3600" dirty="0">
                <a:latin typeface="Calibri" pitchFamily="34" charset="0"/>
                <a:cs typeface="Calibri" pitchFamily="34" charset="0"/>
              </a:rPr>
              <a:t>software, regardless of which package you choose, increases your level of protection.</a:t>
            </a:r>
          </a:p>
        </p:txBody>
      </p:sp>
      <p:pic>
        <p:nvPicPr>
          <p:cNvPr id="7" name="Picture 6" title="Keyboard Close Up"/>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62800" y="5541603"/>
            <a:ext cx="1981200" cy="1316397"/>
          </a:xfrm>
          <a:prstGeom prst="rect">
            <a:avLst/>
          </a:prstGeom>
        </p:spPr>
      </p:pic>
    </p:spTree>
    <p:extLst>
      <p:ext uri="{BB962C8B-B14F-4D97-AF65-F5344CB8AC3E}">
        <p14:creationId xmlns:p14="http://schemas.microsoft.com/office/powerpoint/2010/main" val="131395242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101"/>
                                        </p:tgtEl>
                                        <p:attrNameLst>
                                          <p:attrName>style.visibility</p:attrName>
                                        </p:attrNameLst>
                                      </p:cBhvr>
                                      <p:to>
                                        <p:strVal val="visible"/>
                                      </p:to>
                                    </p:set>
                                    <p:animEffect transition="in" filter="fade">
                                      <p:cBhvr>
                                        <p:cTn id="7" dur="1000"/>
                                        <p:tgtEl>
                                          <p:spTgt spid="4101"/>
                                        </p:tgtEl>
                                      </p:cBhvr>
                                    </p:animEffect>
                                    <p:anim calcmode="lin" valueType="num">
                                      <p:cBhvr>
                                        <p:cTn id="8" dur="1000" fill="hold"/>
                                        <p:tgtEl>
                                          <p:spTgt spid="4101"/>
                                        </p:tgtEl>
                                        <p:attrNameLst>
                                          <p:attrName>ppt_x</p:attrName>
                                        </p:attrNameLst>
                                      </p:cBhvr>
                                      <p:tavLst>
                                        <p:tav tm="0">
                                          <p:val>
                                            <p:strVal val="#ppt_x"/>
                                          </p:val>
                                        </p:tav>
                                        <p:tav tm="100000">
                                          <p:val>
                                            <p:strVal val="#ppt_x"/>
                                          </p:val>
                                        </p:tav>
                                      </p:tavLst>
                                    </p:anim>
                                    <p:anim calcmode="lin" valueType="num">
                                      <p:cBhvr>
                                        <p:cTn id="9" dur="1000" fill="hold"/>
                                        <p:tgtEl>
                                          <p:spTgt spid="410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1"/>
          <p:cNvSpPr>
            <a:spLocks noGrp="1" noChangeArrowheads="1"/>
          </p:cNvSpPr>
          <p:nvPr>
            <p:ph type="ctrTitle"/>
          </p:nvPr>
        </p:nvSpPr>
        <p:spPr>
          <a:xfrm>
            <a:off x="457200" y="1645920"/>
            <a:ext cx="8229600" cy="891540"/>
          </a:xfrm>
        </p:spPr>
        <p:txBody>
          <a:bodyPr lIns="0" tIns="0" rIns="0" bIns="0" anchor="t"/>
          <a:lstStyle/>
          <a:p>
            <a:pPr eaLnBrk="1" hangingPunct="1">
              <a:lnSpc>
                <a:spcPct val="95000"/>
              </a:lnSpc>
            </a:pPr>
            <a:r>
              <a:rPr lang="en-US" sz="4900" dirty="0" smtClean="0">
                <a:solidFill>
                  <a:schemeClr val="tx1"/>
                </a:solidFill>
                <a:latin typeface="Arial Rounded MT Bold" pitchFamily="34" charset="0"/>
              </a:rPr>
              <a:t>Protect Your Computer</a:t>
            </a:r>
            <a:endParaRPr lang="en-US" sz="4900" dirty="0">
              <a:solidFill>
                <a:schemeClr val="tx1"/>
              </a:solidFill>
              <a:latin typeface="Arial Rounded MT Bold" pitchFamily="34" charset="0"/>
            </a:endParaRPr>
          </a:p>
        </p:txBody>
      </p:sp>
      <p:sp>
        <p:nvSpPr>
          <p:cNvPr id="4101" name="Text Box 8"/>
          <p:cNvSpPr txBox="1">
            <a:spLocks noChangeArrowheads="1"/>
          </p:cNvSpPr>
          <p:nvPr/>
        </p:nvSpPr>
        <p:spPr bwMode="auto">
          <a:xfrm>
            <a:off x="914400" y="2743200"/>
            <a:ext cx="7315200" cy="16619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r>
              <a:rPr lang="en-US" sz="3600" dirty="0" smtClean="0">
                <a:latin typeface="Calibri" pitchFamily="34" charset="0"/>
                <a:cs typeface="Calibri" pitchFamily="34" charset="0"/>
              </a:rPr>
              <a:t>Antivirus software scans files or your computer's memory for certain patterns that may indicate an infection. </a:t>
            </a:r>
            <a:endParaRPr lang="en-US" sz="3600" dirty="0">
              <a:latin typeface="Calibri" pitchFamily="34" charset="0"/>
              <a:cs typeface="Calibri" pitchFamily="34" charset="0"/>
            </a:endParaRPr>
          </a:p>
        </p:txBody>
      </p:sp>
      <p:pic>
        <p:nvPicPr>
          <p:cNvPr id="7" name="Picture 6" title="Keyboard Close Up"/>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62800" y="5541603"/>
            <a:ext cx="1981200" cy="1316397"/>
          </a:xfrm>
          <a:prstGeom prst="rect">
            <a:avLst/>
          </a:prstGeom>
        </p:spPr>
      </p:pic>
    </p:spTree>
    <p:extLst>
      <p:ext uri="{BB962C8B-B14F-4D97-AF65-F5344CB8AC3E}">
        <p14:creationId xmlns:p14="http://schemas.microsoft.com/office/powerpoint/2010/main" val="371154843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101"/>
                                        </p:tgtEl>
                                        <p:attrNameLst>
                                          <p:attrName>style.visibility</p:attrName>
                                        </p:attrNameLst>
                                      </p:cBhvr>
                                      <p:to>
                                        <p:strVal val="visible"/>
                                      </p:to>
                                    </p:set>
                                    <p:animEffect transition="in" filter="fade">
                                      <p:cBhvr>
                                        <p:cTn id="7" dur="1000"/>
                                        <p:tgtEl>
                                          <p:spTgt spid="4101"/>
                                        </p:tgtEl>
                                      </p:cBhvr>
                                    </p:animEffect>
                                    <p:anim calcmode="lin" valueType="num">
                                      <p:cBhvr>
                                        <p:cTn id="8" dur="1000" fill="hold"/>
                                        <p:tgtEl>
                                          <p:spTgt spid="4101"/>
                                        </p:tgtEl>
                                        <p:attrNameLst>
                                          <p:attrName>ppt_x</p:attrName>
                                        </p:attrNameLst>
                                      </p:cBhvr>
                                      <p:tavLst>
                                        <p:tav tm="0">
                                          <p:val>
                                            <p:strVal val="#ppt_x"/>
                                          </p:val>
                                        </p:tav>
                                        <p:tav tm="100000">
                                          <p:val>
                                            <p:strVal val="#ppt_x"/>
                                          </p:val>
                                        </p:tav>
                                      </p:tavLst>
                                    </p:anim>
                                    <p:anim calcmode="lin" valueType="num">
                                      <p:cBhvr>
                                        <p:cTn id="9" dur="1000" fill="hold"/>
                                        <p:tgtEl>
                                          <p:spTgt spid="410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1"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3556</TotalTime>
  <Words>714</Words>
  <Application>Microsoft Office PowerPoint</Application>
  <PresentationFormat>On-screen Show (4:3)</PresentationFormat>
  <Paragraphs>83</Paragraphs>
  <Slides>28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28</vt:i4>
      </vt:variant>
    </vt:vector>
  </HeadingPairs>
  <TitlesOfParts>
    <vt:vector size="33" baseType="lpstr">
      <vt:lpstr>Arial</vt:lpstr>
      <vt:lpstr>Arial Rounded MT Bold</vt:lpstr>
      <vt:lpstr>Calibri</vt:lpstr>
      <vt:lpstr>Times New Roman</vt:lpstr>
      <vt:lpstr>Default Design</vt:lpstr>
      <vt:lpstr>2.4 Cyber-Safety</vt:lpstr>
      <vt:lpstr>Protect Your Computer</vt:lpstr>
      <vt:lpstr>Protect Your Computer</vt:lpstr>
      <vt:lpstr>Internet Word Cloud</vt:lpstr>
      <vt:lpstr>Protect Your Computer</vt:lpstr>
      <vt:lpstr>Protect Your Computer</vt:lpstr>
      <vt:lpstr>Protect Your Computer</vt:lpstr>
      <vt:lpstr>Protect Your Computer</vt:lpstr>
      <vt:lpstr>Protect Your Computer</vt:lpstr>
      <vt:lpstr>Protect Your Computer</vt:lpstr>
      <vt:lpstr>Protect Your Computer</vt:lpstr>
      <vt:lpstr>Protect Your Computer</vt:lpstr>
      <vt:lpstr>Protect Your Computer</vt:lpstr>
      <vt:lpstr>Protect Your Computer</vt:lpstr>
      <vt:lpstr>Protect Your Computer</vt:lpstr>
      <vt:lpstr>Pause to Search for ourselves.</vt:lpstr>
      <vt:lpstr>Protect Yourself</vt:lpstr>
      <vt:lpstr>Protect Yourself</vt:lpstr>
      <vt:lpstr>Why Worry?</vt:lpstr>
      <vt:lpstr>Tips to Protect Yourself</vt:lpstr>
      <vt:lpstr>Tips to Protect Yourself</vt:lpstr>
      <vt:lpstr>Tips to Protect Yourself</vt:lpstr>
      <vt:lpstr>Tips to Protect Yourself</vt:lpstr>
      <vt:lpstr>Tips to Protect Yourself</vt:lpstr>
      <vt:lpstr>Tips to Protect Yourself</vt:lpstr>
      <vt:lpstr>Tips to Protect Yourself</vt:lpstr>
      <vt:lpstr>Tips to Protect Yourself</vt:lpstr>
      <vt:lpstr>Common Sense</vt:lpstr>
    </vt:vector>
  </TitlesOfParts>
  <Company>Home Base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Preferred Customer</dc:creator>
  <cp:lastModifiedBy>Goyco, Jorge A</cp:lastModifiedBy>
  <cp:revision>177</cp:revision>
  <dcterms:created xsi:type="dcterms:W3CDTF">2006-08-02T18:25:36Z</dcterms:created>
  <dcterms:modified xsi:type="dcterms:W3CDTF">2018-04-03T21:32:46Z</dcterms:modified>
</cp:coreProperties>
</file>